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7" r:id="rId2"/>
    <p:sldId id="310" r:id="rId3"/>
    <p:sldId id="295" r:id="rId4"/>
    <p:sldId id="296" r:id="rId5"/>
    <p:sldId id="299" r:id="rId6"/>
    <p:sldId id="297" r:id="rId7"/>
    <p:sldId id="298" r:id="rId8"/>
    <p:sldId id="300" r:id="rId9"/>
    <p:sldId id="312" r:id="rId10"/>
    <p:sldId id="356" r:id="rId11"/>
    <p:sldId id="258" r:id="rId12"/>
    <p:sldId id="358" r:id="rId13"/>
    <p:sldId id="331" r:id="rId14"/>
    <p:sldId id="288" r:id="rId15"/>
    <p:sldId id="308" r:id="rId16"/>
    <p:sldId id="263" r:id="rId17"/>
    <p:sldId id="346" r:id="rId18"/>
    <p:sldId id="344" r:id="rId19"/>
    <p:sldId id="267" r:id="rId20"/>
    <p:sldId id="305" r:id="rId21"/>
    <p:sldId id="306" r:id="rId22"/>
    <p:sldId id="268" r:id="rId23"/>
    <p:sldId id="309" r:id="rId24"/>
    <p:sldId id="302" r:id="rId25"/>
    <p:sldId id="314" r:id="rId26"/>
    <p:sldId id="315" r:id="rId27"/>
    <p:sldId id="326" r:id="rId28"/>
    <p:sldId id="325" r:id="rId29"/>
    <p:sldId id="318" r:id="rId30"/>
    <p:sldId id="354" r:id="rId31"/>
    <p:sldId id="355" r:id="rId32"/>
    <p:sldId id="266" r:id="rId33"/>
    <p:sldId id="256" r:id="rId34"/>
    <p:sldId id="269" r:id="rId35"/>
    <p:sldId id="270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319" r:id="rId46"/>
    <p:sldId id="321" r:id="rId47"/>
    <p:sldId id="327" r:id="rId48"/>
    <p:sldId id="341" r:id="rId49"/>
    <p:sldId id="328" r:id="rId50"/>
    <p:sldId id="329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</p:sldIdLst>
  <p:sldSz cx="12192000" cy="6858000"/>
  <p:notesSz cx="6669088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66" d="100"/>
          <a:sy n="66" d="100"/>
        </p:scale>
        <p:origin x="9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VARIOS%20febrero%202014\Scandinavian%20presentation%20March%202014\Estadisticas%20Limpias%20Residentes%20Malaga%202002-20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2000" b="1"/>
              <a:t>Foreign</a:t>
            </a:r>
            <a:r>
              <a:rPr lang="es-ES" sz="2000" b="1" baseline="0"/>
              <a:t> Residents in Málaga (2002-2011)</a:t>
            </a:r>
            <a:endParaRPr lang="es-ES" sz="2000" b="1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'READY DATA'!$A$4</c:f>
              <c:strCache>
                <c:ptCount val="1"/>
                <c:pt idx="0">
                  <c:v>Denmark</c:v>
                </c:pt>
              </c:strCache>
            </c:strRef>
          </c:tx>
          <c:spPr>
            <a:ln w="28575" cap="rnd">
              <a:solidFill>
                <a:srgbClr val="DF3DB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F3DBC"/>
              </a:solidFill>
              <a:ln w="9525">
                <a:solidFill>
                  <a:srgbClr val="DF3DBC"/>
                </a:solidFill>
              </a:ln>
              <a:effectLst/>
            </c:spPr>
          </c:marker>
          <c:cat>
            <c:strRef>
              <c:f>'READY DATA'!$B$3:$K$3</c:f>
              <c:strCache>
                <c:ptCount val="10"/>
                <c:pt idx="0">
                  <c:v> 2002 (*)</c:v>
                </c:pt>
                <c:pt idx="1">
                  <c:v> 2003 (*)</c:v>
                </c:pt>
                <c:pt idx="2">
                  <c:v> 2004 (*)</c:v>
                </c:pt>
                <c:pt idx="3">
                  <c:v> 2005 (*)</c:v>
                </c:pt>
                <c:pt idx="4">
                  <c:v> 2006</c:v>
                </c:pt>
                <c:pt idx="5">
                  <c:v> 2007 (*)</c:v>
                </c:pt>
                <c:pt idx="6">
                  <c:v> 2008</c:v>
                </c:pt>
                <c:pt idx="7">
                  <c:v> 2009</c:v>
                </c:pt>
                <c:pt idx="8">
                  <c:v> 2010</c:v>
                </c:pt>
                <c:pt idx="9">
                  <c:v> 2011</c:v>
                </c:pt>
              </c:strCache>
            </c:strRef>
          </c:cat>
          <c:val>
            <c:numRef>
              <c:f>'READY DATA'!$B$4:$K$4</c:f>
              <c:numCache>
                <c:formatCode>#,##0</c:formatCode>
                <c:ptCount val="10"/>
                <c:pt idx="0">
                  <c:v>2847</c:v>
                </c:pt>
                <c:pt idx="1">
                  <c:v>2923</c:v>
                </c:pt>
                <c:pt idx="2">
                  <c:v>2959</c:v>
                </c:pt>
                <c:pt idx="3">
                  <c:v>2851</c:v>
                </c:pt>
                <c:pt idx="4">
                  <c:v>3050</c:v>
                </c:pt>
                <c:pt idx="5">
                  <c:v>3515</c:v>
                </c:pt>
                <c:pt idx="6">
                  <c:v>3722</c:v>
                </c:pt>
                <c:pt idx="7">
                  <c:v>3643</c:v>
                </c:pt>
                <c:pt idx="8">
                  <c:v>3733</c:v>
                </c:pt>
                <c:pt idx="9">
                  <c:v>3747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'READY DATA'!$A$5</c:f>
              <c:strCache>
                <c:ptCount val="1"/>
                <c:pt idx="0">
                  <c:v>Finland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'READY DATA'!$B$3:$K$3</c:f>
              <c:strCache>
                <c:ptCount val="10"/>
                <c:pt idx="0">
                  <c:v> 2002 (*)</c:v>
                </c:pt>
                <c:pt idx="1">
                  <c:v> 2003 (*)</c:v>
                </c:pt>
                <c:pt idx="2">
                  <c:v> 2004 (*)</c:v>
                </c:pt>
                <c:pt idx="3">
                  <c:v> 2005 (*)</c:v>
                </c:pt>
                <c:pt idx="4">
                  <c:v> 2006</c:v>
                </c:pt>
                <c:pt idx="5">
                  <c:v> 2007 (*)</c:v>
                </c:pt>
                <c:pt idx="6">
                  <c:v> 2008</c:v>
                </c:pt>
                <c:pt idx="7">
                  <c:v> 2009</c:v>
                </c:pt>
                <c:pt idx="8">
                  <c:v> 2010</c:v>
                </c:pt>
                <c:pt idx="9">
                  <c:v> 2011</c:v>
                </c:pt>
              </c:strCache>
            </c:strRef>
          </c:cat>
          <c:val>
            <c:numRef>
              <c:f>'READY DATA'!$B$5:$K$5</c:f>
              <c:numCache>
                <c:formatCode>#,##0</c:formatCode>
                <c:ptCount val="10"/>
                <c:pt idx="0">
                  <c:v>2877</c:v>
                </c:pt>
                <c:pt idx="1">
                  <c:v>2901</c:v>
                </c:pt>
                <c:pt idx="2">
                  <c:v>2854</c:v>
                </c:pt>
                <c:pt idx="3">
                  <c:v>2613</c:v>
                </c:pt>
                <c:pt idx="4">
                  <c:v>2811</c:v>
                </c:pt>
                <c:pt idx="5">
                  <c:v>3338</c:v>
                </c:pt>
                <c:pt idx="6">
                  <c:v>3724</c:v>
                </c:pt>
                <c:pt idx="7">
                  <c:v>3723</c:v>
                </c:pt>
                <c:pt idx="8">
                  <c:v>3922</c:v>
                </c:pt>
                <c:pt idx="9">
                  <c:v>4220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'READY DATA'!$A$6</c:f>
              <c:strCache>
                <c:ptCount val="1"/>
                <c:pt idx="0">
                  <c:v>Sweden</c:v>
                </c:pt>
              </c:strCache>
            </c:strRef>
          </c:tx>
          <c:spPr>
            <a:ln w="28575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'READY DATA'!$B$3:$K$3</c:f>
              <c:strCache>
                <c:ptCount val="10"/>
                <c:pt idx="0">
                  <c:v> 2002 (*)</c:v>
                </c:pt>
                <c:pt idx="1">
                  <c:v> 2003 (*)</c:v>
                </c:pt>
                <c:pt idx="2">
                  <c:v> 2004 (*)</c:v>
                </c:pt>
                <c:pt idx="3">
                  <c:v> 2005 (*)</c:v>
                </c:pt>
                <c:pt idx="4">
                  <c:v> 2006</c:v>
                </c:pt>
                <c:pt idx="5">
                  <c:v> 2007 (*)</c:v>
                </c:pt>
                <c:pt idx="6">
                  <c:v> 2008</c:v>
                </c:pt>
                <c:pt idx="7">
                  <c:v> 2009</c:v>
                </c:pt>
                <c:pt idx="8">
                  <c:v> 2010</c:v>
                </c:pt>
                <c:pt idx="9">
                  <c:v> 2011</c:v>
                </c:pt>
              </c:strCache>
            </c:strRef>
          </c:cat>
          <c:val>
            <c:numRef>
              <c:f>'READY DATA'!$B$6:$K$6</c:f>
              <c:numCache>
                <c:formatCode>#,##0</c:formatCode>
                <c:ptCount val="10"/>
                <c:pt idx="0">
                  <c:v>2656</c:v>
                </c:pt>
                <c:pt idx="1">
                  <c:v>2818</c:v>
                </c:pt>
                <c:pt idx="2">
                  <c:v>2794</c:v>
                </c:pt>
                <c:pt idx="3">
                  <c:v>2698</c:v>
                </c:pt>
                <c:pt idx="4">
                  <c:v>2926</c:v>
                </c:pt>
                <c:pt idx="5">
                  <c:v>3352</c:v>
                </c:pt>
                <c:pt idx="6">
                  <c:v>3544</c:v>
                </c:pt>
                <c:pt idx="7">
                  <c:v>3436</c:v>
                </c:pt>
                <c:pt idx="8">
                  <c:v>3579</c:v>
                </c:pt>
                <c:pt idx="9">
                  <c:v>3731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'READY DATA'!$A$7</c:f>
              <c:strCache>
                <c:ptCount val="1"/>
                <c:pt idx="0">
                  <c:v>Island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'READY DATA'!$B$3:$K$3</c:f>
              <c:strCache>
                <c:ptCount val="10"/>
                <c:pt idx="0">
                  <c:v> 2002 (*)</c:v>
                </c:pt>
                <c:pt idx="1">
                  <c:v> 2003 (*)</c:v>
                </c:pt>
                <c:pt idx="2">
                  <c:v> 2004 (*)</c:v>
                </c:pt>
                <c:pt idx="3">
                  <c:v> 2005 (*)</c:v>
                </c:pt>
                <c:pt idx="4">
                  <c:v> 2006</c:v>
                </c:pt>
                <c:pt idx="5">
                  <c:v> 2007 (*)</c:v>
                </c:pt>
                <c:pt idx="6">
                  <c:v> 2008</c:v>
                </c:pt>
                <c:pt idx="7">
                  <c:v> 2009</c:v>
                </c:pt>
                <c:pt idx="8">
                  <c:v> 2010</c:v>
                </c:pt>
                <c:pt idx="9">
                  <c:v> 2011</c:v>
                </c:pt>
              </c:strCache>
            </c:strRef>
          </c:cat>
          <c:val>
            <c:numRef>
              <c:f>'READY DATA'!$B$7:$K$7</c:f>
              <c:numCache>
                <c:formatCode>General</c:formatCode>
                <c:ptCount val="10"/>
                <c:pt idx="0">
                  <c:v>17</c:v>
                </c:pt>
                <c:pt idx="1">
                  <c:v>22</c:v>
                </c:pt>
                <c:pt idx="2">
                  <c:v>24</c:v>
                </c:pt>
                <c:pt idx="3">
                  <c:v>28</c:v>
                </c:pt>
                <c:pt idx="4">
                  <c:v>35</c:v>
                </c:pt>
                <c:pt idx="5">
                  <c:v>51</c:v>
                </c:pt>
                <c:pt idx="6">
                  <c:v>72</c:v>
                </c:pt>
                <c:pt idx="7">
                  <c:v>72</c:v>
                </c:pt>
                <c:pt idx="8">
                  <c:v>81</c:v>
                </c:pt>
                <c:pt idx="9">
                  <c:v>81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'READY DATA'!$A$8</c:f>
              <c:strCache>
                <c:ptCount val="1"/>
                <c:pt idx="0">
                  <c:v>Norway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'READY DATA'!$B$3:$K$3</c:f>
              <c:strCache>
                <c:ptCount val="10"/>
                <c:pt idx="0">
                  <c:v> 2002 (*)</c:v>
                </c:pt>
                <c:pt idx="1">
                  <c:v> 2003 (*)</c:v>
                </c:pt>
                <c:pt idx="2">
                  <c:v> 2004 (*)</c:v>
                </c:pt>
                <c:pt idx="3">
                  <c:v> 2005 (*)</c:v>
                </c:pt>
                <c:pt idx="4">
                  <c:v> 2006</c:v>
                </c:pt>
                <c:pt idx="5">
                  <c:v> 2007 (*)</c:v>
                </c:pt>
                <c:pt idx="6">
                  <c:v> 2008</c:v>
                </c:pt>
                <c:pt idx="7">
                  <c:v> 2009</c:v>
                </c:pt>
                <c:pt idx="8">
                  <c:v> 2010</c:v>
                </c:pt>
                <c:pt idx="9">
                  <c:v> 2011</c:v>
                </c:pt>
              </c:strCache>
            </c:strRef>
          </c:cat>
          <c:val>
            <c:numRef>
              <c:f>'READY DATA'!$B$8:$K$8</c:f>
              <c:numCache>
                <c:formatCode>#,##0</c:formatCode>
                <c:ptCount val="10"/>
                <c:pt idx="0">
                  <c:v>1274</c:v>
                </c:pt>
                <c:pt idx="1">
                  <c:v>1388</c:v>
                </c:pt>
                <c:pt idx="2">
                  <c:v>1364</c:v>
                </c:pt>
                <c:pt idx="3">
                  <c:v>1250</c:v>
                </c:pt>
                <c:pt idx="4">
                  <c:v>1305</c:v>
                </c:pt>
                <c:pt idx="5">
                  <c:v>1476</c:v>
                </c:pt>
                <c:pt idx="6">
                  <c:v>1529</c:v>
                </c:pt>
                <c:pt idx="7">
                  <c:v>1482</c:v>
                </c:pt>
                <c:pt idx="8">
                  <c:v>1551</c:v>
                </c:pt>
                <c:pt idx="9">
                  <c:v>1634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'READY DATA'!$A$9</c:f>
              <c:strCache>
                <c:ptCount val="1"/>
                <c:pt idx="0">
                  <c:v>Russia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'READY DATA'!$B$3:$K$3</c:f>
              <c:strCache>
                <c:ptCount val="10"/>
                <c:pt idx="0">
                  <c:v> 2002 (*)</c:v>
                </c:pt>
                <c:pt idx="1">
                  <c:v> 2003 (*)</c:v>
                </c:pt>
                <c:pt idx="2">
                  <c:v> 2004 (*)</c:v>
                </c:pt>
                <c:pt idx="3">
                  <c:v> 2005 (*)</c:v>
                </c:pt>
                <c:pt idx="4">
                  <c:v> 2006</c:v>
                </c:pt>
                <c:pt idx="5">
                  <c:v> 2007 (*)</c:v>
                </c:pt>
                <c:pt idx="6">
                  <c:v> 2008</c:v>
                </c:pt>
                <c:pt idx="7">
                  <c:v> 2009</c:v>
                </c:pt>
                <c:pt idx="8">
                  <c:v> 2010</c:v>
                </c:pt>
                <c:pt idx="9">
                  <c:v> 2011</c:v>
                </c:pt>
              </c:strCache>
            </c:strRef>
          </c:cat>
          <c:val>
            <c:numRef>
              <c:f>'READY DATA'!$B$9:$K$9</c:f>
              <c:numCache>
                <c:formatCode>#,##0</c:formatCode>
                <c:ptCount val="10"/>
                <c:pt idx="0" formatCode="General">
                  <c:v>889</c:v>
                </c:pt>
                <c:pt idx="1">
                  <c:v>1210</c:v>
                </c:pt>
                <c:pt idx="2" formatCode="General">
                  <c:v>991</c:v>
                </c:pt>
                <c:pt idx="3">
                  <c:v>1579</c:v>
                </c:pt>
                <c:pt idx="4">
                  <c:v>1706</c:v>
                </c:pt>
                <c:pt idx="5">
                  <c:v>2331</c:v>
                </c:pt>
                <c:pt idx="6">
                  <c:v>2103</c:v>
                </c:pt>
                <c:pt idx="7">
                  <c:v>2727</c:v>
                </c:pt>
                <c:pt idx="8">
                  <c:v>2761</c:v>
                </c:pt>
                <c:pt idx="9">
                  <c:v>3132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569000"/>
        <c:axId val="324730000"/>
      </c:lineChart>
      <c:catAx>
        <c:axId val="178569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24730000"/>
        <c:crosses val="autoZero"/>
        <c:auto val="1"/>
        <c:lblAlgn val="ctr"/>
        <c:lblOffset val="100"/>
        <c:noMultiLvlLbl val="0"/>
      </c:catAx>
      <c:valAx>
        <c:axId val="32473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78569000"/>
        <c:crosses val="autoZero"/>
        <c:crossBetween val="between"/>
      </c:valAx>
      <c:spPr>
        <a:solidFill>
          <a:schemeClr val="bg1"/>
        </a:solidFill>
        <a:ln>
          <a:solidFill>
            <a:schemeClr val="bg1">
              <a:lumMod val="75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72094C-8987-4AF1-8873-BBE16521CDC6}" type="doc">
      <dgm:prSet loTypeId="urn:microsoft.com/office/officeart/2005/8/layout/vList6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5ED0F82-5211-40E7-AAB4-9A6DB47520E4}">
      <dgm:prSet phldrT="[Texto]" custT="1"/>
      <dgm:spPr/>
      <dgm:t>
        <a:bodyPr/>
        <a:lstStyle/>
        <a:p>
          <a:r>
            <a:rPr lang="en-US" sz="4400" b="1" dirty="0" smtClean="0">
              <a:solidFill>
                <a:schemeClr val="tx1"/>
              </a:solidFill>
            </a:rPr>
            <a:t>TO TAKE IN CONSIDERATION WHEN ADQUIRING A PROPERTY IN SPAIN</a:t>
          </a:r>
          <a:endParaRPr lang="es-ES" sz="4400" b="1" dirty="0">
            <a:solidFill>
              <a:schemeClr val="tx1"/>
            </a:solidFill>
          </a:endParaRPr>
        </a:p>
      </dgm:t>
    </dgm:pt>
    <dgm:pt modelId="{5BD77A18-CFB3-4F75-8556-4EA522F22536}" type="parTrans" cxnId="{DC680B99-F140-47BA-B5F5-ED08799B54C5}">
      <dgm:prSet/>
      <dgm:spPr/>
      <dgm:t>
        <a:bodyPr/>
        <a:lstStyle/>
        <a:p>
          <a:endParaRPr lang="es-ES"/>
        </a:p>
      </dgm:t>
    </dgm:pt>
    <dgm:pt modelId="{F878A5BB-0BA0-4C0D-853B-246B8B0B03C1}" type="sibTrans" cxnId="{DC680B99-F140-47BA-B5F5-ED08799B54C5}">
      <dgm:prSet/>
      <dgm:spPr/>
      <dgm:t>
        <a:bodyPr/>
        <a:lstStyle/>
        <a:p>
          <a:endParaRPr lang="es-ES"/>
        </a:p>
      </dgm:t>
    </dgm:pt>
    <dgm:pt modelId="{9141114A-690D-4424-AD16-D9C85F6B7288}">
      <dgm:prSet custT="1"/>
      <dgm:spPr/>
      <dgm:t>
        <a:bodyPr/>
        <a:lstStyle/>
        <a:p>
          <a:r>
            <a:rPr lang="en-US" sz="2200" dirty="0" smtClean="0">
              <a:solidFill>
                <a:schemeClr val="tx1"/>
              </a:solidFill>
            </a:rPr>
            <a:t>L.R.P information and notary ownership title deed prevail over any other information (cadastral-technical, town hall, etc.)</a:t>
          </a:r>
          <a:endParaRPr lang="es-ES" sz="2200" dirty="0">
            <a:solidFill>
              <a:schemeClr val="tx1"/>
            </a:solidFill>
          </a:endParaRPr>
        </a:p>
      </dgm:t>
    </dgm:pt>
    <dgm:pt modelId="{28F6C9C6-4FCC-45DC-A8E6-BCC42DDB1B21}" type="parTrans" cxnId="{095C3651-E72C-49B3-BB80-E7143F6CB361}">
      <dgm:prSet/>
      <dgm:spPr/>
      <dgm:t>
        <a:bodyPr/>
        <a:lstStyle/>
        <a:p>
          <a:endParaRPr lang="es-ES"/>
        </a:p>
      </dgm:t>
    </dgm:pt>
    <dgm:pt modelId="{0F9B2ACE-AC95-4441-8AF0-9125B067D573}" type="sibTrans" cxnId="{095C3651-E72C-49B3-BB80-E7143F6CB361}">
      <dgm:prSet/>
      <dgm:spPr/>
      <dgm:t>
        <a:bodyPr/>
        <a:lstStyle/>
        <a:p>
          <a:endParaRPr lang="es-ES"/>
        </a:p>
      </dgm:t>
    </dgm:pt>
    <dgm:pt modelId="{D9D5C89C-D153-43A3-9A2A-DAA3C45297BA}">
      <dgm:prSet custT="1"/>
      <dgm:spPr/>
      <dgm:t>
        <a:bodyPr/>
        <a:lstStyle/>
        <a:p>
          <a:r>
            <a:rPr lang="en-US" sz="2200" dirty="0" smtClean="0">
              <a:solidFill>
                <a:schemeClr val="tx1"/>
              </a:solidFill>
            </a:rPr>
            <a:t>Have legal assistance. </a:t>
          </a:r>
        </a:p>
        <a:p>
          <a:r>
            <a:rPr lang="en-US" sz="2200" dirty="0" smtClean="0">
              <a:solidFill>
                <a:schemeClr val="tx1"/>
              </a:solidFill>
            </a:rPr>
            <a:t>Be informed of approximate expenses and purchase schedule.</a:t>
          </a:r>
          <a:endParaRPr lang="es-ES" sz="2200" dirty="0" smtClean="0">
            <a:solidFill>
              <a:schemeClr val="tx1"/>
            </a:solidFill>
          </a:endParaRPr>
        </a:p>
        <a:p>
          <a:r>
            <a:rPr lang="en-US" sz="2200" dirty="0" smtClean="0">
              <a:solidFill>
                <a:schemeClr val="tx1"/>
              </a:solidFill>
            </a:rPr>
            <a:t>Be assisted in a known language (by lawyer, Real Estate agent, translator etc.) </a:t>
          </a:r>
          <a:endParaRPr lang="es-ES" sz="2200" dirty="0" smtClean="0">
            <a:solidFill>
              <a:schemeClr val="tx1"/>
            </a:solidFill>
          </a:endParaRPr>
        </a:p>
        <a:p>
          <a:r>
            <a:rPr lang="en-US" sz="2200" dirty="0" smtClean="0">
              <a:solidFill>
                <a:schemeClr val="tx1"/>
              </a:solidFill>
            </a:rPr>
            <a:t>Be informed-understand way to proceed while purchasing a property in Spain.</a:t>
          </a:r>
          <a:endParaRPr lang="es-ES" sz="2200" dirty="0" smtClean="0">
            <a:solidFill>
              <a:schemeClr val="tx1"/>
            </a:solidFill>
          </a:endParaRPr>
        </a:p>
        <a:p>
          <a:r>
            <a:rPr lang="en-US" sz="2200" dirty="0" smtClean="0">
              <a:solidFill>
                <a:schemeClr val="tx1"/>
              </a:solidFill>
            </a:rPr>
            <a:t>Have a cadastral and land registry update certificates (</a:t>
          </a:r>
          <a:r>
            <a:rPr lang="en-US" sz="2200" i="1" dirty="0" smtClean="0">
              <a:solidFill>
                <a:schemeClr val="tx1"/>
              </a:solidFill>
            </a:rPr>
            <a:t>nota simple</a:t>
          </a:r>
          <a:r>
            <a:rPr lang="en-US" sz="2200" dirty="0" smtClean="0">
              <a:solidFill>
                <a:schemeClr val="tx1"/>
              </a:solidFill>
            </a:rPr>
            <a:t>).</a:t>
          </a:r>
          <a:endParaRPr lang="es-ES" sz="2200" dirty="0">
            <a:solidFill>
              <a:schemeClr val="tx1"/>
            </a:solidFill>
          </a:endParaRPr>
        </a:p>
      </dgm:t>
    </dgm:pt>
    <dgm:pt modelId="{989DFB44-2B24-43BB-864E-BBFB7D11E316}" type="parTrans" cxnId="{194031A6-3B94-4182-B528-6B1BC01713AD}">
      <dgm:prSet/>
      <dgm:spPr/>
      <dgm:t>
        <a:bodyPr/>
        <a:lstStyle/>
        <a:p>
          <a:endParaRPr lang="es-ES"/>
        </a:p>
      </dgm:t>
    </dgm:pt>
    <dgm:pt modelId="{9F36692B-FED2-43A1-B945-D60892FF8CC3}" type="sibTrans" cxnId="{194031A6-3B94-4182-B528-6B1BC01713AD}">
      <dgm:prSet/>
      <dgm:spPr/>
      <dgm:t>
        <a:bodyPr/>
        <a:lstStyle/>
        <a:p>
          <a:endParaRPr lang="es-ES"/>
        </a:p>
      </dgm:t>
    </dgm:pt>
    <dgm:pt modelId="{76786CF8-914A-4EAE-9551-D2F3FFC79738}">
      <dgm:prSet custT="1"/>
      <dgm:spPr/>
      <dgm:t>
        <a:bodyPr/>
        <a:lstStyle/>
        <a:p>
          <a:r>
            <a:rPr lang="en-US" sz="2200" dirty="0" smtClean="0">
              <a:solidFill>
                <a:schemeClr val="tx1"/>
              </a:solidFill>
            </a:rPr>
            <a:t>Land registry of property information is vital. Cadastral information often, not match with notary deed and land registry details</a:t>
          </a:r>
          <a:endParaRPr lang="es-ES" sz="2200" dirty="0">
            <a:solidFill>
              <a:schemeClr val="tx1"/>
            </a:solidFill>
          </a:endParaRPr>
        </a:p>
      </dgm:t>
    </dgm:pt>
    <dgm:pt modelId="{486DBA1D-D57B-48A2-AF0A-938FE1D805FB}" type="sibTrans" cxnId="{C02EA694-84A5-4526-86FB-85E4EE6F885A}">
      <dgm:prSet/>
      <dgm:spPr/>
      <dgm:t>
        <a:bodyPr/>
        <a:lstStyle/>
        <a:p>
          <a:endParaRPr lang="es-ES"/>
        </a:p>
      </dgm:t>
    </dgm:pt>
    <dgm:pt modelId="{1D27D584-E5AE-4AA3-929F-5BBD3E2C901A}" type="parTrans" cxnId="{C02EA694-84A5-4526-86FB-85E4EE6F885A}">
      <dgm:prSet/>
      <dgm:spPr/>
      <dgm:t>
        <a:bodyPr/>
        <a:lstStyle/>
        <a:p>
          <a:endParaRPr lang="es-ES"/>
        </a:p>
      </dgm:t>
    </dgm:pt>
    <dgm:pt modelId="{588AD2E1-7BB4-432E-86A9-7778FB1DA173}">
      <dgm:prSet custT="1"/>
      <dgm:spPr/>
      <dgm:t>
        <a:bodyPr/>
        <a:lstStyle/>
        <a:p>
          <a:endParaRPr lang="es-ES" sz="2000" dirty="0"/>
        </a:p>
      </dgm:t>
    </dgm:pt>
    <dgm:pt modelId="{45A8DAD8-9EEB-40C2-805C-45104FFD96B2}" type="sibTrans" cxnId="{C60CB8A4-B3EA-429D-8B8F-4DB4B0F523F3}">
      <dgm:prSet/>
      <dgm:spPr/>
      <dgm:t>
        <a:bodyPr/>
        <a:lstStyle/>
        <a:p>
          <a:endParaRPr lang="es-ES"/>
        </a:p>
      </dgm:t>
    </dgm:pt>
    <dgm:pt modelId="{DF14F62E-2D1B-4DEC-92E0-E89E0CC5D0C7}" type="parTrans" cxnId="{C60CB8A4-B3EA-429D-8B8F-4DB4B0F523F3}">
      <dgm:prSet/>
      <dgm:spPr/>
      <dgm:t>
        <a:bodyPr/>
        <a:lstStyle/>
        <a:p>
          <a:endParaRPr lang="es-ES"/>
        </a:p>
      </dgm:t>
    </dgm:pt>
    <dgm:pt modelId="{9C07AA40-2FCF-4222-88B8-311351E4DAC1}" type="pres">
      <dgm:prSet presAssocID="{A672094C-8987-4AF1-8873-BBE16521CDC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F53F2A5E-F0E1-48F2-9343-EC74FF09F993}" type="pres">
      <dgm:prSet presAssocID="{35ED0F82-5211-40E7-AAB4-9A6DB47520E4}" presName="linNode" presStyleCnt="0"/>
      <dgm:spPr/>
      <dgm:t>
        <a:bodyPr/>
        <a:lstStyle/>
        <a:p>
          <a:endParaRPr lang="es-ES"/>
        </a:p>
      </dgm:t>
    </dgm:pt>
    <dgm:pt modelId="{37D51840-673C-4E62-97D1-284A4D4D1E4F}" type="pres">
      <dgm:prSet presAssocID="{35ED0F82-5211-40E7-AAB4-9A6DB47520E4}" presName="parentShp" presStyleLbl="node1" presStyleIdx="0" presStyleCnt="4" custScaleX="2000000" custScaleY="1196765" custLinFactY="-60676" custLinFactNeighborX="47369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37EEDA-67AB-496F-9053-07F3287486A1}" type="pres">
      <dgm:prSet presAssocID="{35ED0F82-5211-40E7-AAB4-9A6DB47520E4}" presName="childShp" presStyleLbl="bgAccFollowNode1" presStyleIdx="0" presStyleCnt="4" custFlipVert="0" custFlipHor="1" custScaleX="64545" custScaleY="187921" custLinFactX="-15605" custLinFactY="1707697" custLinFactNeighborX="-100000" custLinFactNeighborY="18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F17685-11C1-48D0-A97F-DB37FF394701}" type="pres">
      <dgm:prSet presAssocID="{F878A5BB-0BA0-4C0D-853B-246B8B0B03C1}" presName="spacing" presStyleCnt="0"/>
      <dgm:spPr/>
      <dgm:t>
        <a:bodyPr/>
        <a:lstStyle/>
        <a:p>
          <a:endParaRPr lang="es-ES"/>
        </a:p>
      </dgm:t>
    </dgm:pt>
    <dgm:pt modelId="{C23D7852-2B14-4C60-BD99-DB6C08FE8364}" type="pres">
      <dgm:prSet presAssocID="{76786CF8-914A-4EAE-9551-D2F3FFC79738}" presName="linNode" presStyleCnt="0"/>
      <dgm:spPr/>
      <dgm:t>
        <a:bodyPr/>
        <a:lstStyle/>
        <a:p>
          <a:endParaRPr lang="es-ES"/>
        </a:p>
      </dgm:t>
    </dgm:pt>
    <dgm:pt modelId="{82D55B66-10A4-4C0E-96C9-54A697C0ABBC}" type="pres">
      <dgm:prSet presAssocID="{76786CF8-914A-4EAE-9551-D2F3FFC79738}" presName="parentShp" presStyleLbl="node1" presStyleIdx="1" presStyleCnt="4" custScaleX="123394" custScaleY="1859108" custLinFactY="1393778" custLinFactNeighborX="-27031" custLinFactNeighborY="14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A41B9B-483E-416B-B4A4-7E080C20F831}" type="pres">
      <dgm:prSet presAssocID="{76786CF8-914A-4EAE-9551-D2F3FFC79738}" presName="childShp" presStyleLbl="bgAccFollowNode1" presStyleIdx="1" presStyleCnt="4" custFlipHor="1" custScaleX="24104" custScaleY="607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583092-4453-4F54-9C3F-8B14A63AD4D4}" type="pres">
      <dgm:prSet presAssocID="{486DBA1D-D57B-48A2-AF0A-938FE1D805FB}" presName="spacing" presStyleCnt="0"/>
      <dgm:spPr/>
      <dgm:t>
        <a:bodyPr/>
        <a:lstStyle/>
        <a:p>
          <a:endParaRPr lang="es-ES"/>
        </a:p>
      </dgm:t>
    </dgm:pt>
    <dgm:pt modelId="{4D96F04F-67EC-49FF-A1FB-B4CCA8D6449C}" type="pres">
      <dgm:prSet presAssocID="{9141114A-690D-4424-AD16-D9C85F6B7288}" presName="linNode" presStyleCnt="0"/>
      <dgm:spPr/>
      <dgm:t>
        <a:bodyPr/>
        <a:lstStyle/>
        <a:p>
          <a:endParaRPr lang="es-ES"/>
        </a:p>
      </dgm:t>
    </dgm:pt>
    <dgm:pt modelId="{90DE1CCD-AB8D-4E9E-B986-13560A2530AA}" type="pres">
      <dgm:prSet presAssocID="{9141114A-690D-4424-AD16-D9C85F6B7288}" presName="parentShp" presStyleLbl="node1" presStyleIdx="2" presStyleCnt="4" custScaleX="110544" custScaleY="1846241" custLinFactY="424216" custLinFactNeighborX="68630" custLinFactNeighborY="5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BF0E10-D421-4439-BF79-CD5CEE8E9820}" type="pres">
      <dgm:prSet presAssocID="{9141114A-690D-4424-AD16-D9C85F6B7288}" presName="childShp" presStyleLbl="bgAccFollowNode1" presStyleIdx="2" presStyleCnt="4" custFlipVert="1" custFlipHor="1" custScaleX="56105" custScaleY="13738" custLinFactY="100000" custLinFactNeighborX="972" custLinFactNeighborY="17339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58B461-5F1C-41C9-91ED-72FD0207E324}" type="pres">
      <dgm:prSet presAssocID="{0F9B2ACE-AC95-4441-8AF0-9125B067D573}" presName="spacing" presStyleCnt="0"/>
      <dgm:spPr/>
    </dgm:pt>
    <dgm:pt modelId="{87EC9688-2ED4-45C5-BF62-DD4CF1593605}" type="pres">
      <dgm:prSet presAssocID="{D9D5C89C-D153-43A3-9A2A-DAA3C45297BA}" presName="linNode" presStyleCnt="0"/>
      <dgm:spPr/>
    </dgm:pt>
    <dgm:pt modelId="{DC06955F-812D-41A8-9A76-DB320222EE17}" type="pres">
      <dgm:prSet presAssocID="{D9D5C89C-D153-43A3-9A2A-DAA3C45297BA}" presName="parentShp" presStyleLbl="node1" presStyleIdx="3" presStyleCnt="4" custScaleX="428636" custScaleY="2000000" custLinFactY="-1700000" custLinFactNeighborX="1101" custLinFactNeighborY="-173405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14C411-9D35-4A84-86FD-A6AE70AF1772}" type="pres">
      <dgm:prSet presAssocID="{D9D5C89C-D153-43A3-9A2A-DAA3C45297BA}" presName="childShp" presStyleLbl="bgAccFollowNode1" presStyleIdx="3" presStyleCnt="4" custFlipVert="1" custFlipHor="1" custScaleX="6396" custScaleY="218110">
        <dgm:presLayoutVars>
          <dgm:bulletEnabled val="1"/>
        </dgm:presLayoutVars>
      </dgm:prSet>
      <dgm:spPr/>
    </dgm:pt>
  </dgm:ptLst>
  <dgm:cxnLst>
    <dgm:cxn modelId="{D390FEA5-5869-47BA-A245-F4C20BFAD0BB}" type="presOf" srcId="{588AD2E1-7BB4-432E-86A9-7778FB1DA173}" destId="{7437EEDA-67AB-496F-9053-07F3287486A1}" srcOrd="0" destOrd="0" presId="urn:microsoft.com/office/officeart/2005/8/layout/vList6"/>
    <dgm:cxn modelId="{E4DAF6CF-E7D8-42FE-97FA-2300B567AF47}" type="presOf" srcId="{D9D5C89C-D153-43A3-9A2A-DAA3C45297BA}" destId="{DC06955F-812D-41A8-9A76-DB320222EE17}" srcOrd="0" destOrd="0" presId="urn:microsoft.com/office/officeart/2005/8/layout/vList6"/>
    <dgm:cxn modelId="{095C3651-E72C-49B3-BB80-E7143F6CB361}" srcId="{A672094C-8987-4AF1-8873-BBE16521CDC6}" destId="{9141114A-690D-4424-AD16-D9C85F6B7288}" srcOrd="2" destOrd="0" parTransId="{28F6C9C6-4FCC-45DC-A8E6-BCC42DDB1B21}" sibTransId="{0F9B2ACE-AC95-4441-8AF0-9125B067D573}"/>
    <dgm:cxn modelId="{C02EA694-84A5-4526-86FB-85E4EE6F885A}" srcId="{A672094C-8987-4AF1-8873-BBE16521CDC6}" destId="{76786CF8-914A-4EAE-9551-D2F3FFC79738}" srcOrd="1" destOrd="0" parTransId="{1D27D584-E5AE-4AA3-929F-5BBD3E2C901A}" sibTransId="{486DBA1D-D57B-48A2-AF0A-938FE1D805FB}"/>
    <dgm:cxn modelId="{C60CB8A4-B3EA-429D-8B8F-4DB4B0F523F3}" srcId="{35ED0F82-5211-40E7-AAB4-9A6DB47520E4}" destId="{588AD2E1-7BB4-432E-86A9-7778FB1DA173}" srcOrd="0" destOrd="0" parTransId="{DF14F62E-2D1B-4DEC-92E0-E89E0CC5D0C7}" sibTransId="{45A8DAD8-9EEB-40C2-805C-45104FFD96B2}"/>
    <dgm:cxn modelId="{A1288988-CF1F-473C-A868-A6EDAABF00C4}" type="presOf" srcId="{9141114A-690D-4424-AD16-D9C85F6B7288}" destId="{90DE1CCD-AB8D-4E9E-B986-13560A2530AA}" srcOrd="0" destOrd="0" presId="urn:microsoft.com/office/officeart/2005/8/layout/vList6"/>
    <dgm:cxn modelId="{3521E730-6AC7-4EF7-8371-5F9E0618B342}" type="presOf" srcId="{35ED0F82-5211-40E7-AAB4-9A6DB47520E4}" destId="{37D51840-673C-4E62-97D1-284A4D4D1E4F}" srcOrd="0" destOrd="0" presId="urn:microsoft.com/office/officeart/2005/8/layout/vList6"/>
    <dgm:cxn modelId="{DC680B99-F140-47BA-B5F5-ED08799B54C5}" srcId="{A672094C-8987-4AF1-8873-BBE16521CDC6}" destId="{35ED0F82-5211-40E7-AAB4-9A6DB47520E4}" srcOrd="0" destOrd="0" parTransId="{5BD77A18-CFB3-4F75-8556-4EA522F22536}" sibTransId="{F878A5BB-0BA0-4C0D-853B-246B8B0B03C1}"/>
    <dgm:cxn modelId="{B03B381E-2836-45A2-8947-7182CDFC1779}" type="presOf" srcId="{76786CF8-914A-4EAE-9551-D2F3FFC79738}" destId="{82D55B66-10A4-4C0E-96C9-54A697C0ABBC}" srcOrd="0" destOrd="0" presId="urn:microsoft.com/office/officeart/2005/8/layout/vList6"/>
    <dgm:cxn modelId="{A9A541D6-9033-4D8D-A629-35CB1B43A246}" type="presOf" srcId="{A672094C-8987-4AF1-8873-BBE16521CDC6}" destId="{9C07AA40-2FCF-4222-88B8-311351E4DAC1}" srcOrd="0" destOrd="0" presId="urn:microsoft.com/office/officeart/2005/8/layout/vList6"/>
    <dgm:cxn modelId="{194031A6-3B94-4182-B528-6B1BC01713AD}" srcId="{A672094C-8987-4AF1-8873-BBE16521CDC6}" destId="{D9D5C89C-D153-43A3-9A2A-DAA3C45297BA}" srcOrd="3" destOrd="0" parTransId="{989DFB44-2B24-43BB-864E-BBFB7D11E316}" sibTransId="{9F36692B-FED2-43A1-B945-D60892FF8CC3}"/>
    <dgm:cxn modelId="{D65ECF4B-6447-45FF-B96A-84FDAC87CEB8}" type="presParOf" srcId="{9C07AA40-2FCF-4222-88B8-311351E4DAC1}" destId="{F53F2A5E-F0E1-48F2-9343-EC74FF09F993}" srcOrd="0" destOrd="0" presId="urn:microsoft.com/office/officeart/2005/8/layout/vList6"/>
    <dgm:cxn modelId="{9D12EA51-305A-477C-ABEA-D35A039E03E8}" type="presParOf" srcId="{F53F2A5E-F0E1-48F2-9343-EC74FF09F993}" destId="{37D51840-673C-4E62-97D1-284A4D4D1E4F}" srcOrd="0" destOrd="0" presId="urn:microsoft.com/office/officeart/2005/8/layout/vList6"/>
    <dgm:cxn modelId="{068DE6F8-D6B3-431D-9A80-28EA30FE68A4}" type="presParOf" srcId="{F53F2A5E-F0E1-48F2-9343-EC74FF09F993}" destId="{7437EEDA-67AB-496F-9053-07F3287486A1}" srcOrd="1" destOrd="0" presId="urn:microsoft.com/office/officeart/2005/8/layout/vList6"/>
    <dgm:cxn modelId="{367439B6-D037-40A7-9867-97CC1209BE06}" type="presParOf" srcId="{9C07AA40-2FCF-4222-88B8-311351E4DAC1}" destId="{6AF17685-11C1-48D0-A97F-DB37FF394701}" srcOrd="1" destOrd="0" presId="urn:microsoft.com/office/officeart/2005/8/layout/vList6"/>
    <dgm:cxn modelId="{77F05A9F-32D3-44E2-80F7-3360D90FB657}" type="presParOf" srcId="{9C07AA40-2FCF-4222-88B8-311351E4DAC1}" destId="{C23D7852-2B14-4C60-BD99-DB6C08FE8364}" srcOrd="2" destOrd="0" presId="urn:microsoft.com/office/officeart/2005/8/layout/vList6"/>
    <dgm:cxn modelId="{61126CF5-A793-457C-B03D-632C67AF1D1D}" type="presParOf" srcId="{C23D7852-2B14-4C60-BD99-DB6C08FE8364}" destId="{82D55B66-10A4-4C0E-96C9-54A697C0ABBC}" srcOrd="0" destOrd="0" presId="urn:microsoft.com/office/officeart/2005/8/layout/vList6"/>
    <dgm:cxn modelId="{987C75CD-AF3C-4E29-B8DD-0A3C31C16634}" type="presParOf" srcId="{C23D7852-2B14-4C60-BD99-DB6C08FE8364}" destId="{FDA41B9B-483E-416B-B4A4-7E080C20F831}" srcOrd="1" destOrd="0" presId="urn:microsoft.com/office/officeart/2005/8/layout/vList6"/>
    <dgm:cxn modelId="{0A28B3EC-6DC5-4195-B90D-58B6F43A79E5}" type="presParOf" srcId="{9C07AA40-2FCF-4222-88B8-311351E4DAC1}" destId="{DA583092-4453-4F54-9C3F-8B14A63AD4D4}" srcOrd="3" destOrd="0" presId="urn:microsoft.com/office/officeart/2005/8/layout/vList6"/>
    <dgm:cxn modelId="{E4FA5AE8-D837-4481-BCEA-4E2C5645A40B}" type="presParOf" srcId="{9C07AA40-2FCF-4222-88B8-311351E4DAC1}" destId="{4D96F04F-67EC-49FF-A1FB-B4CCA8D6449C}" srcOrd="4" destOrd="0" presId="urn:microsoft.com/office/officeart/2005/8/layout/vList6"/>
    <dgm:cxn modelId="{FB964E67-0339-4CF5-B48C-96F623D1E439}" type="presParOf" srcId="{4D96F04F-67EC-49FF-A1FB-B4CCA8D6449C}" destId="{90DE1CCD-AB8D-4E9E-B986-13560A2530AA}" srcOrd="0" destOrd="0" presId="urn:microsoft.com/office/officeart/2005/8/layout/vList6"/>
    <dgm:cxn modelId="{82D45CFE-D74C-4E0D-90AD-010918685BD3}" type="presParOf" srcId="{4D96F04F-67EC-49FF-A1FB-B4CCA8D6449C}" destId="{4BBF0E10-D421-4439-BF79-CD5CEE8E9820}" srcOrd="1" destOrd="0" presId="urn:microsoft.com/office/officeart/2005/8/layout/vList6"/>
    <dgm:cxn modelId="{A39B10FC-5DB0-471B-84F7-14E650108E2C}" type="presParOf" srcId="{9C07AA40-2FCF-4222-88B8-311351E4DAC1}" destId="{F258B461-5F1C-41C9-91ED-72FD0207E324}" srcOrd="5" destOrd="0" presId="urn:microsoft.com/office/officeart/2005/8/layout/vList6"/>
    <dgm:cxn modelId="{598414C9-A126-480F-9184-3948BC057531}" type="presParOf" srcId="{9C07AA40-2FCF-4222-88B8-311351E4DAC1}" destId="{87EC9688-2ED4-45C5-BF62-DD4CF1593605}" srcOrd="6" destOrd="0" presId="urn:microsoft.com/office/officeart/2005/8/layout/vList6"/>
    <dgm:cxn modelId="{4DC63B47-30CF-448A-8685-A7618A055290}" type="presParOf" srcId="{87EC9688-2ED4-45C5-BF62-DD4CF1593605}" destId="{DC06955F-812D-41A8-9A76-DB320222EE17}" srcOrd="0" destOrd="0" presId="urn:microsoft.com/office/officeart/2005/8/layout/vList6"/>
    <dgm:cxn modelId="{80BEEE30-9EA8-4943-9935-F3E48BEFDF2F}" type="presParOf" srcId="{87EC9688-2ED4-45C5-BF62-DD4CF1593605}" destId="{7C14C411-9D35-4A84-86FD-A6AE70AF177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72094C-8987-4AF1-8873-BBE16521CDC6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0C76F23-A866-4045-A895-E47218E9EFF3}" type="pres">
      <dgm:prSet presAssocID="{A672094C-8987-4AF1-8873-BBE16521CD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</dgm:ptLst>
  <dgm:cxnLst>
    <dgm:cxn modelId="{D84592AF-90D4-4B34-9161-935FD67D9942}" type="presOf" srcId="{A672094C-8987-4AF1-8873-BBE16521CDC6}" destId="{C0C76F23-A866-4045-A895-E47218E9EFF3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72094C-8987-4AF1-8873-BBE16521CDC6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5ED0F82-5211-40E7-AAB4-9A6DB47520E4}">
      <dgm:prSet phldrT="[Texto]" custT="1"/>
      <dgm:spPr/>
      <dgm:t>
        <a:bodyPr/>
        <a:lstStyle/>
        <a:p>
          <a:pPr algn="l"/>
          <a:r>
            <a:rPr lang="en-US" sz="2800" b="1" dirty="0" smtClean="0">
              <a:solidFill>
                <a:schemeClr val="tx1"/>
              </a:solidFill>
            </a:rPr>
            <a:t>1. SECOND HAND PROPERTY PURCHASE</a:t>
          </a:r>
        </a:p>
        <a:p>
          <a:pPr algn="l"/>
          <a:r>
            <a:rPr lang="en-US" sz="2200" b="0" dirty="0" smtClean="0">
              <a:solidFill>
                <a:schemeClr val="tx1"/>
              </a:solidFill>
            </a:rPr>
            <a:t>Private contract 10% max 60 days</a:t>
          </a:r>
        </a:p>
        <a:p>
          <a:pPr algn="l"/>
          <a:r>
            <a:rPr lang="en-US" sz="2200" dirty="0" smtClean="0">
              <a:solidFill>
                <a:schemeClr val="tx1"/>
              </a:solidFill>
            </a:rPr>
            <a:t>Public notary deed </a:t>
          </a:r>
        </a:p>
        <a:p>
          <a:pPr algn="l"/>
          <a:r>
            <a:rPr lang="en-US" sz="2200" dirty="0" smtClean="0">
              <a:solidFill>
                <a:schemeClr val="tx1"/>
              </a:solidFill>
            </a:rPr>
            <a:t>30 days to pay tax</a:t>
          </a:r>
        </a:p>
        <a:p>
          <a:pPr algn="l"/>
          <a:r>
            <a:rPr lang="en-US" sz="2200" dirty="0" smtClean="0">
              <a:solidFill>
                <a:schemeClr val="tx1"/>
              </a:solidFill>
            </a:rPr>
            <a:t>8% ITP up to 400.000 </a:t>
          </a:r>
        </a:p>
        <a:p>
          <a:pPr algn="l"/>
          <a:r>
            <a:rPr lang="en-US" sz="2200" dirty="0" smtClean="0">
              <a:solidFill>
                <a:schemeClr val="tx1"/>
              </a:solidFill>
            </a:rPr>
            <a:t>9% ITP up to 700.000</a:t>
          </a:r>
        </a:p>
        <a:p>
          <a:pPr algn="l"/>
          <a:r>
            <a:rPr lang="en-US" sz="2200" dirty="0" smtClean="0">
              <a:solidFill>
                <a:schemeClr val="tx1"/>
              </a:solidFill>
            </a:rPr>
            <a:t>10% ITP over</a:t>
          </a:r>
        </a:p>
        <a:p>
          <a:pPr algn="l"/>
          <a:r>
            <a:rPr lang="en-US" sz="2200" b="0" dirty="0" smtClean="0">
              <a:solidFill>
                <a:schemeClr val="tx1"/>
              </a:solidFill>
            </a:rPr>
            <a:t>Property registration  </a:t>
          </a:r>
          <a:endParaRPr lang="es-ES" sz="2200" dirty="0">
            <a:solidFill>
              <a:schemeClr val="tx1"/>
            </a:solidFill>
          </a:endParaRPr>
        </a:p>
      </dgm:t>
    </dgm:pt>
    <dgm:pt modelId="{F878A5BB-0BA0-4C0D-853B-246B8B0B03C1}" type="sibTrans" cxnId="{DC680B99-F140-47BA-B5F5-ED08799B54C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BD77A18-CFB3-4F75-8556-4EA522F22536}" type="parTrans" cxnId="{DC680B99-F140-47BA-B5F5-ED08799B54C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0A4E7F5-4042-4783-9DF7-9A69FA4CB4E0}">
      <dgm:prSet custT="1"/>
      <dgm:spPr/>
      <dgm:t>
        <a:bodyPr/>
        <a:lstStyle/>
        <a:p>
          <a:pPr algn="l"/>
          <a:r>
            <a:rPr lang="en-US" sz="3000" b="1" dirty="0" smtClean="0">
              <a:solidFill>
                <a:schemeClr val="tx1"/>
              </a:solidFill>
            </a:rPr>
            <a:t>NIE </a:t>
          </a:r>
          <a:r>
            <a:rPr lang="en-US" sz="3000" b="0" dirty="0" smtClean="0">
              <a:solidFill>
                <a:schemeClr val="tx1"/>
              </a:solidFill>
            </a:rPr>
            <a:t>obtained at local police or with POA</a:t>
          </a:r>
          <a:endParaRPr lang="es-ES" sz="3000" dirty="0">
            <a:solidFill>
              <a:schemeClr val="tx1"/>
            </a:solidFill>
          </a:endParaRPr>
        </a:p>
      </dgm:t>
    </dgm:pt>
    <dgm:pt modelId="{F8522B1E-3E03-428E-A4FE-7322B6BFA1ED}" type="parTrans" cxnId="{BB3EBB18-3334-4062-8374-E13EA7772F9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19CF012-171F-435E-B92A-FF596418BAB2}" type="sibTrans" cxnId="{BB3EBB18-3334-4062-8374-E13EA7772F9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F09AD13-041A-456D-9F9A-1A5517DAC4C5}">
      <dgm:prSet/>
      <dgm:spPr/>
      <dgm:t>
        <a:bodyPr/>
        <a:lstStyle/>
        <a:p>
          <a:pPr algn="l"/>
          <a:r>
            <a:rPr lang="en-US" b="1" dirty="0" smtClean="0">
              <a:solidFill>
                <a:schemeClr val="tx1"/>
              </a:solidFill>
            </a:rPr>
            <a:t>Purchase Expenses</a:t>
          </a:r>
          <a:r>
            <a:rPr lang="en-US" dirty="0" smtClean="0">
              <a:solidFill>
                <a:schemeClr val="tx1"/>
              </a:solidFill>
            </a:rPr>
            <a:t>: </a:t>
          </a:r>
        </a:p>
        <a:p>
          <a:pPr algn="l"/>
          <a:r>
            <a:rPr lang="en-US" dirty="0" smtClean="0">
              <a:solidFill>
                <a:schemeClr val="tx1"/>
              </a:solidFill>
            </a:rPr>
            <a:t>Notary</a:t>
          </a:r>
        </a:p>
        <a:p>
          <a:pPr algn="l"/>
          <a:r>
            <a:rPr lang="en-US" dirty="0" smtClean="0">
              <a:solidFill>
                <a:schemeClr val="tx1"/>
              </a:solidFill>
            </a:rPr>
            <a:t>Purchase tax </a:t>
          </a:r>
        </a:p>
        <a:p>
          <a:pPr algn="l"/>
          <a:r>
            <a:rPr lang="en-US" dirty="0" smtClean="0">
              <a:solidFill>
                <a:schemeClr val="tx1"/>
              </a:solidFill>
            </a:rPr>
            <a:t>RE </a:t>
          </a:r>
          <a:r>
            <a:rPr lang="en-US" dirty="0" err="1" smtClean="0">
              <a:solidFill>
                <a:schemeClr val="tx1"/>
              </a:solidFill>
            </a:rPr>
            <a:t>commision</a:t>
          </a:r>
          <a:endParaRPr lang="en-US" dirty="0" smtClean="0">
            <a:solidFill>
              <a:schemeClr val="tx1"/>
            </a:solidFill>
          </a:endParaRPr>
        </a:p>
        <a:p>
          <a:pPr algn="l"/>
          <a:r>
            <a:rPr lang="en-US" dirty="0" smtClean="0">
              <a:solidFill>
                <a:schemeClr val="tx1"/>
              </a:solidFill>
            </a:rPr>
            <a:t>Legal fees 1-3%    </a:t>
          </a:r>
        </a:p>
        <a:p>
          <a:pPr algn="l"/>
          <a:r>
            <a:rPr lang="en-US" dirty="0" smtClean="0">
              <a:solidFill>
                <a:schemeClr val="tx1"/>
              </a:solidFill>
            </a:rPr>
            <a:t>10-14% extra to purchase price</a:t>
          </a:r>
        </a:p>
      </dgm:t>
    </dgm:pt>
    <dgm:pt modelId="{D964E771-D21F-433A-BA3D-6F02955238CD}" type="parTrans" cxnId="{D6442BD3-B292-46CC-9C5C-7EECE98E1CB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B882E50-6928-4FA9-B69C-C7CF8A20C941}" type="sibTrans" cxnId="{D6442BD3-B292-46CC-9C5C-7EECE98E1CB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565A0ED-45EE-46DE-87CB-13DD29AEF359}">
      <dgm:prSet custT="1"/>
      <dgm:spPr/>
      <dgm:t>
        <a:bodyPr/>
        <a:lstStyle/>
        <a:p>
          <a:pPr algn="l"/>
          <a:r>
            <a:rPr lang="es-ES" sz="3200" b="1" dirty="0" smtClean="0">
              <a:solidFill>
                <a:schemeClr val="tx1"/>
              </a:solidFill>
            </a:rPr>
            <a:t>2. NEW PROPERTY </a:t>
          </a:r>
        </a:p>
        <a:p>
          <a:pPr algn="l"/>
          <a:r>
            <a:rPr lang="es-ES" sz="3000" b="0" dirty="0" smtClean="0">
              <a:solidFill>
                <a:schemeClr val="tx1"/>
              </a:solidFill>
            </a:rPr>
            <a:t>1.5% </a:t>
          </a:r>
          <a:r>
            <a:rPr lang="es-ES" sz="3000" b="0" i="1" dirty="0" smtClean="0">
              <a:solidFill>
                <a:schemeClr val="tx1"/>
              </a:solidFill>
            </a:rPr>
            <a:t>A.J.D</a:t>
          </a:r>
          <a:r>
            <a:rPr lang="es-ES" sz="3000" b="0" dirty="0" smtClean="0">
              <a:solidFill>
                <a:schemeClr val="tx1"/>
              </a:solidFill>
            </a:rPr>
            <a:t> </a:t>
          </a:r>
          <a:r>
            <a:rPr lang="es-ES" sz="3000" b="0" dirty="0" err="1" smtClean="0">
              <a:solidFill>
                <a:schemeClr val="tx1"/>
              </a:solidFill>
            </a:rPr>
            <a:t>tax</a:t>
          </a:r>
          <a:endParaRPr lang="es-ES" sz="3000" b="0" dirty="0" smtClean="0">
            <a:solidFill>
              <a:schemeClr val="tx1"/>
            </a:solidFill>
          </a:endParaRPr>
        </a:p>
        <a:p>
          <a:pPr algn="l"/>
          <a:r>
            <a:rPr lang="es-ES" sz="3200" b="0" dirty="0" smtClean="0">
              <a:solidFill>
                <a:schemeClr val="tx1"/>
              </a:solidFill>
            </a:rPr>
            <a:t>VAT 10%</a:t>
          </a:r>
          <a:endParaRPr lang="es-ES" sz="3200" b="0" dirty="0">
            <a:solidFill>
              <a:srgbClr val="FF0000"/>
            </a:solidFill>
          </a:endParaRPr>
        </a:p>
      </dgm:t>
    </dgm:pt>
    <dgm:pt modelId="{2A58D475-B2B9-4CFF-B143-C1A894BF875D}" type="sibTrans" cxnId="{FE9C6A37-071C-440D-BDC2-005A10684A2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EBF4CF8-1CDB-4A40-80CE-40CA0575E85C}" type="parTrans" cxnId="{FE9C6A37-071C-440D-BDC2-005A10684A2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0C76F23-A866-4045-A895-E47218E9EFF3}" type="pres">
      <dgm:prSet presAssocID="{A672094C-8987-4AF1-8873-BBE16521CD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ADFAD29-2AD9-42C1-A5FF-1FB17FC4A324}" type="pres">
      <dgm:prSet presAssocID="{35ED0F82-5211-40E7-AAB4-9A6DB47520E4}" presName="node" presStyleLbl="node1" presStyleIdx="0" presStyleCnt="4" custScaleX="118472" custScaleY="9998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80BA53-BF02-41D4-BAF3-CDE22C7887AD}" type="pres">
      <dgm:prSet presAssocID="{F878A5BB-0BA0-4C0D-853B-246B8B0B03C1}" presName="sibTrans" presStyleCnt="0"/>
      <dgm:spPr/>
    </dgm:pt>
    <dgm:pt modelId="{4EA36054-DF30-485D-BDF4-E6BC4B97392B}" type="pres">
      <dgm:prSet presAssocID="{8565A0ED-45EE-46DE-87CB-13DD29AEF359}" presName="node" presStyleLbl="node1" presStyleIdx="1" presStyleCnt="4" custScaleX="106047" custScaleY="91143" custLinFactNeighborX="30691" custLinFactNeighborY="-92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86239C-EA7A-49B8-A574-67D914B70C2B}" type="pres">
      <dgm:prSet presAssocID="{2A58D475-B2B9-4CFF-B143-C1A894BF875D}" presName="sibTrans" presStyleCnt="0"/>
      <dgm:spPr/>
    </dgm:pt>
    <dgm:pt modelId="{87F78C57-AF8F-4F01-A5CB-59E16A72704C}" type="pres">
      <dgm:prSet presAssocID="{90A4E7F5-4042-4783-9DF7-9A69FA4CB4E0}" presName="node" presStyleLbl="node1" presStyleIdx="2" presStyleCnt="4" custScaleX="93169" custScaleY="9114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24F60F-5A71-4DF6-8B54-E02F11E8F269}" type="pres">
      <dgm:prSet presAssocID="{C19CF012-171F-435E-B92A-FF596418BAB2}" presName="sibTrans" presStyleCnt="0"/>
      <dgm:spPr/>
    </dgm:pt>
    <dgm:pt modelId="{7F77787A-96E4-4276-80F3-8001B69AA347}" type="pres">
      <dgm:prSet presAssocID="{2F09AD13-041A-456D-9F9A-1A5517DAC4C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8F05D9B-BBA1-4131-BF76-173D3FD2D12B}" type="presOf" srcId="{90A4E7F5-4042-4783-9DF7-9A69FA4CB4E0}" destId="{87F78C57-AF8F-4F01-A5CB-59E16A72704C}" srcOrd="0" destOrd="0" presId="urn:microsoft.com/office/officeart/2005/8/layout/hList6"/>
    <dgm:cxn modelId="{254880C3-8F9E-4D89-B789-F5B807A12660}" type="presOf" srcId="{2F09AD13-041A-456D-9F9A-1A5517DAC4C5}" destId="{7F77787A-96E4-4276-80F3-8001B69AA347}" srcOrd="0" destOrd="0" presId="urn:microsoft.com/office/officeart/2005/8/layout/hList6"/>
    <dgm:cxn modelId="{07F27444-1D70-4DE7-807C-1DCC6A786A2F}" type="presOf" srcId="{35ED0F82-5211-40E7-AAB4-9A6DB47520E4}" destId="{BADFAD29-2AD9-42C1-A5FF-1FB17FC4A324}" srcOrd="0" destOrd="0" presId="urn:microsoft.com/office/officeart/2005/8/layout/hList6"/>
    <dgm:cxn modelId="{D6442BD3-B292-46CC-9C5C-7EECE98E1CBD}" srcId="{A672094C-8987-4AF1-8873-BBE16521CDC6}" destId="{2F09AD13-041A-456D-9F9A-1A5517DAC4C5}" srcOrd="3" destOrd="0" parTransId="{D964E771-D21F-433A-BA3D-6F02955238CD}" sibTransId="{FB882E50-6928-4FA9-B69C-C7CF8A20C941}"/>
    <dgm:cxn modelId="{FE9C6A37-071C-440D-BDC2-005A10684A2D}" srcId="{A672094C-8987-4AF1-8873-BBE16521CDC6}" destId="{8565A0ED-45EE-46DE-87CB-13DD29AEF359}" srcOrd="1" destOrd="0" parTransId="{CEBF4CF8-1CDB-4A40-80CE-40CA0575E85C}" sibTransId="{2A58D475-B2B9-4CFF-B143-C1A894BF875D}"/>
    <dgm:cxn modelId="{CDFA05FD-D330-4471-84FD-B8BF2623774C}" type="presOf" srcId="{A672094C-8987-4AF1-8873-BBE16521CDC6}" destId="{C0C76F23-A866-4045-A895-E47218E9EFF3}" srcOrd="0" destOrd="0" presId="urn:microsoft.com/office/officeart/2005/8/layout/hList6"/>
    <dgm:cxn modelId="{DC680B99-F140-47BA-B5F5-ED08799B54C5}" srcId="{A672094C-8987-4AF1-8873-BBE16521CDC6}" destId="{35ED0F82-5211-40E7-AAB4-9A6DB47520E4}" srcOrd="0" destOrd="0" parTransId="{5BD77A18-CFB3-4F75-8556-4EA522F22536}" sibTransId="{F878A5BB-0BA0-4C0D-853B-246B8B0B03C1}"/>
    <dgm:cxn modelId="{BB3EBB18-3334-4062-8374-E13EA7772F9D}" srcId="{A672094C-8987-4AF1-8873-BBE16521CDC6}" destId="{90A4E7F5-4042-4783-9DF7-9A69FA4CB4E0}" srcOrd="2" destOrd="0" parTransId="{F8522B1E-3E03-428E-A4FE-7322B6BFA1ED}" sibTransId="{C19CF012-171F-435E-B92A-FF596418BAB2}"/>
    <dgm:cxn modelId="{60A195A2-F5DF-4133-8C76-D066A5F5FF0D}" type="presOf" srcId="{8565A0ED-45EE-46DE-87CB-13DD29AEF359}" destId="{4EA36054-DF30-485D-BDF4-E6BC4B97392B}" srcOrd="0" destOrd="0" presId="urn:microsoft.com/office/officeart/2005/8/layout/hList6"/>
    <dgm:cxn modelId="{6823680B-A4A1-4F10-B72B-748E8FAB021B}" type="presParOf" srcId="{C0C76F23-A866-4045-A895-E47218E9EFF3}" destId="{BADFAD29-2AD9-42C1-A5FF-1FB17FC4A324}" srcOrd="0" destOrd="0" presId="urn:microsoft.com/office/officeart/2005/8/layout/hList6"/>
    <dgm:cxn modelId="{68A0E471-391F-46FF-986B-FAA0C47D10CB}" type="presParOf" srcId="{C0C76F23-A866-4045-A895-E47218E9EFF3}" destId="{A680BA53-BF02-41D4-BAF3-CDE22C7887AD}" srcOrd="1" destOrd="0" presId="urn:microsoft.com/office/officeart/2005/8/layout/hList6"/>
    <dgm:cxn modelId="{C6678D5D-38E2-4967-9400-0763837D36CF}" type="presParOf" srcId="{C0C76F23-A866-4045-A895-E47218E9EFF3}" destId="{4EA36054-DF30-485D-BDF4-E6BC4B97392B}" srcOrd="2" destOrd="0" presId="urn:microsoft.com/office/officeart/2005/8/layout/hList6"/>
    <dgm:cxn modelId="{B54FAF06-47CD-4076-9B99-BC2D5014E8B6}" type="presParOf" srcId="{C0C76F23-A866-4045-A895-E47218E9EFF3}" destId="{CE86239C-EA7A-49B8-A574-67D914B70C2B}" srcOrd="3" destOrd="0" presId="urn:microsoft.com/office/officeart/2005/8/layout/hList6"/>
    <dgm:cxn modelId="{06AEE37A-6FDB-4935-9686-7A07C82A701F}" type="presParOf" srcId="{C0C76F23-A866-4045-A895-E47218E9EFF3}" destId="{87F78C57-AF8F-4F01-A5CB-59E16A72704C}" srcOrd="4" destOrd="0" presId="urn:microsoft.com/office/officeart/2005/8/layout/hList6"/>
    <dgm:cxn modelId="{3247DDC6-FD0C-4355-B9C8-98A547FF52D3}" type="presParOf" srcId="{C0C76F23-A866-4045-A895-E47218E9EFF3}" destId="{E324F60F-5A71-4DF6-8B54-E02F11E8F269}" srcOrd="5" destOrd="0" presId="urn:microsoft.com/office/officeart/2005/8/layout/hList6"/>
    <dgm:cxn modelId="{4A6C9426-2771-487A-8CE1-6D7C9C1B1A26}" type="presParOf" srcId="{C0C76F23-A866-4045-A895-E47218E9EFF3}" destId="{7F77787A-96E4-4276-80F3-8001B69AA347}" srcOrd="6" destOrd="0" presId="urn:microsoft.com/office/officeart/2005/8/layout/hList6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3A59EB-2FAB-42FC-9E24-68F44B40E0D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253D786-E05F-4D1A-9BE4-F6E85EBDDC0B}">
      <dgm:prSet phldrT="[Texto]" custT="1"/>
      <dgm:spPr/>
      <dgm:t>
        <a:bodyPr/>
        <a:lstStyle/>
        <a:p>
          <a:r>
            <a:rPr lang="en-US" sz="4400" b="1" dirty="0" smtClean="0">
              <a:solidFill>
                <a:schemeClr val="tx1"/>
              </a:solidFill>
            </a:rPr>
            <a:t>3. BANK FINANCE</a:t>
          </a:r>
          <a:r>
            <a:rPr lang="en-US" sz="4400" dirty="0" smtClean="0">
              <a:solidFill>
                <a:schemeClr val="tx1"/>
              </a:solidFill>
            </a:rPr>
            <a:t> </a:t>
          </a:r>
          <a:endParaRPr lang="es-ES" sz="4400" dirty="0">
            <a:solidFill>
              <a:schemeClr val="tx1"/>
            </a:solidFill>
          </a:endParaRPr>
        </a:p>
      </dgm:t>
    </dgm:pt>
    <dgm:pt modelId="{6C1C1C0F-49DF-4436-B263-F5CE03DBE302}" type="sibTrans" cxnId="{1019CA0E-4117-4A62-ACE0-CE6D89D032F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2E54E29-9AAF-4701-8F3C-BF5AAF79ADF8}" type="parTrans" cxnId="{1019CA0E-4117-4A62-ACE0-CE6D89D032F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55B9C3F-3ACE-47B3-A6BC-481EE22729D7}">
      <dgm:prSet custT="1"/>
      <dgm:spPr/>
      <dgm:t>
        <a:bodyPr/>
        <a:lstStyle/>
        <a:p>
          <a:pPr algn="just"/>
          <a:r>
            <a:rPr lang="en-US" sz="2600" b="0" dirty="0" smtClean="0">
              <a:solidFill>
                <a:schemeClr val="tx1"/>
              </a:solidFill>
            </a:rPr>
            <a:t>Bank property valuation/ Different conditions when resident or not.</a:t>
          </a:r>
          <a:endParaRPr lang="es-ES" sz="2600" b="0" dirty="0">
            <a:solidFill>
              <a:schemeClr val="tx1"/>
            </a:solidFill>
          </a:endParaRPr>
        </a:p>
      </dgm:t>
    </dgm:pt>
    <dgm:pt modelId="{73F1F927-61F4-4888-A019-EF766FB7BE89}" type="parTrans" cxnId="{7A61B1CE-6886-444A-9884-94DBC0C3B2E6}">
      <dgm:prSet/>
      <dgm:spPr/>
      <dgm:t>
        <a:bodyPr/>
        <a:lstStyle/>
        <a:p>
          <a:endParaRPr lang="es-ES"/>
        </a:p>
      </dgm:t>
    </dgm:pt>
    <dgm:pt modelId="{CA82A7E2-5D0C-48B6-9097-1995D4907E3E}" type="sibTrans" cxnId="{7A61B1CE-6886-444A-9884-94DBC0C3B2E6}">
      <dgm:prSet/>
      <dgm:spPr/>
      <dgm:t>
        <a:bodyPr/>
        <a:lstStyle/>
        <a:p>
          <a:endParaRPr lang="es-ES"/>
        </a:p>
      </dgm:t>
    </dgm:pt>
    <dgm:pt modelId="{7439AA75-EFC5-40CB-ADF7-FFE604CBC0C7}">
      <dgm:prSet custT="1"/>
      <dgm:spPr/>
      <dgm:t>
        <a:bodyPr/>
        <a:lstStyle/>
        <a:p>
          <a:pPr algn="just"/>
          <a:r>
            <a:rPr lang="en-US" sz="2600" b="0" dirty="0" smtClean="0">
              <a:solidFill>
                <a:schemeClr val="tx1"/>
              </a:solidFill>
            </a:rPr>
            <a:t>Proof of incomes (pay slips-income tax last 2 years, funds, guarantor).</a:t>
          </a:r>
          <a:endParaRPr lang="es-ES" sz="2600" b="0" dirty="0">
            <a:solidFill>
              <a:schemeClr val="tx1"/>
            </a:solidFill>
          </a:endParaRPr>
        </a:p>
      </dgm:t>
    </dgm:pt>
    <dgm:pt modelId="{87FA00A0-5041-4306-A7C7-A6AE5448EF25}" type="parTrans" cxnId="{BF937064-8808-4D23-8B2D-745BBD2732BC}">
      <dgm:prSet/>
      <dgm:spPr/>
      <dgm:t>
        <a:bodyPr/>
        <a:lstStyle/>
        <a:p>
          <a:endParaRPr lang="es-ES"/>
        </a:p>
      </dgm:t>
    </dgm:pt>
    <dgm:pt modelId="{4457A5C0-3D4A-4381-9651-FCD1D70312C5}" type="sibTrans" cxnId="{BF937064-8808-4D23-8B2D-745BBD2732BC}">
      <dgm:prSet/>
      <dgm:spPr/>
      <dgm:t>
        <a:bodyPr/>
        <a:lstStyle/>
        <a:p>
          <a:endParaRPr lang="es-ES"/>
        </a:p>
      </dgm:t>
    </dgm:pt>
    <dgm:pt modelId="{068F4A5C-3E4E-493C-9D0F-91773D349952}">
      <dgm:prSet custT="1"/>
      <dgm:spPr/>
      <dgm:t>
        <a:bodyPr/>
        <a:lstStyle/>
        <a:p>
          <a:pPr algn="just"/>
          <a:r>
            <a:rPr lang="es-ES" sz="2600" b="0" dirty="0" err="1" smtClean="0">
              <a:solidFill>
                <a:schemeClr val="tx1"/>
              </a:solidFill>
            </a:rPr>
            <a:t>Add</a:t>
          </a:r>
          <a:r>
            <a:rPr lang="es-ES" sz="2600" b="0" dirty="0" smtClean="0">
              <a:solidFill>
                <a:schemeClr val="tx1"/>
              </a:solidFill>
            </a:rPr>
            <a:t> to </a:t>
          </a:r>
          <a:r>
            <a:rPr lang="es-ES" sz="2600" b="0" dirty="0" err="1" smtClean="0">
              <a:solidFill>
                <a:schemeClr val="tx1"/>
              </a:solidFill>
            </a:rPr>
            <a:t>purchase</a:t>
          </a:r>
          <a:r>
            <a:rPr lang="es-ES" sz="2600" b="0" dirty="0" smtClean="0">
              <a:solidFill>
                <a:schemeClr val="tx1"/>
              </a:solidFill>
            </a:rPr>
            <a:t> expenses extra 1.5% </a:t>
          </a:r>
          <a:r>
            <a:rPr lang="es-ES" sz="2600" b="0" i="1" dirty="0" smtClean="0">
              <a:solidFill>
                <a:schemeClr val="tx1"/>
              </a:solidFill>
            </a:rPr>
            <a:t>A.J.D</a:t>
          </a:r>
          <a:r>
            <a:rPr lang="es-ES" sz="2600" b="0" dirty="0" smtClean="0">
              <a:solidFill>
                <a:schemeClr val="tx1"/>
              </a:solidFill>
            </a:rPr>
            <a:t> </a:t>
          </a:r>
          <a:r>
            <a:rPr lang="es-ES" sz="2600" b="0" dirty="0" err="1" smtClean="0">
              <a:solidFill>
                <a:schemeClr val="tx1"/>
              </a:solidFill>
            </a:rPr>
            <a:t>Tax</a:t>
          </a:r>
          <a:r>
            <a:rPr lang="es-ES" sz="2600" b="0" dirty="0" smtClean="0">
              <a:solidFill>
                <a:schemeClr val="tx1"/>
              </a:solidFill>
            </a:rPr>
            <a:t> plus Bank </a:t>
          </a:r>
          <a:r>
            <a:rPr lang="es-ES" sz="2600" b="0" dirty="0" err="1" smtClean="0">
              <a:solidFill>
                <a:schemeClr val="tx1"/>
              </a:solidFill>
            </a:rPr>
            <a:t>openning</a:t>
          </a:r>
          <a:r>
            <a:rPr lang="es-ES" sz="2600" b="0" dirty="0" smtClean="0">
              <a:solidFill>
                <a:schemeClr val="tx1"/>
              </a:solidFill>
            </a:rPr>
            <a:t> </a:t>
          </a:r>
          <a:r>
            <a:rPr lang="es-ES" sz="2600" b="0" dirty="0" err="1" smtClean="0">
              <a:solidFill>
                <a:schemeClr val="tx1"/>
              </a:solidFill>
            </a:rPr>
            <a:t>fee</a:t>
          </a:r>
          <a:r>
            <a:rPr lang="es-ES" sz="2600" b="0" dirty="0" smtClean="0">
              <a:solidFill>
                <a:schemeClr val="tx1"/>
              </a:solidFill>
            </a:rPr>
            <a:t>. </a:t>
          </a:r>
          <a:endParaRPr lang="es-ES" sz="2600" b="0" dirty="0">
            <a:solidFill>
              <a:schemeClr val="tx1"/>
            </a:solidFill>
          </a:endParaRPr>
        </a:p>
      </dgm:t>
    </dgm:pt>
    <dgm:pt modelId="{4619E020-476E-4324-B1EC-ACB65784EC8C}" type="parTrans" cxnId="{3C514501-1DC4-44CC-9AC3-79C40028733C}">
      <dgm:prSet/>
      <dgm:spPr/>
      <dgm:t>
        <a:bodyPr/>
        <a:lstStyle/>
        <a:p>
          <a:endParaRPr lang="es-ES"/>
        </a:p>
      </dgm:t>
    </dgm:pt>
    <dgm:pt modelId="{F8670A67-FA53-4AF9-B74C-B23B1FF233B1}" type="sibTrans" cxnId="{3C514501-1DC4-44CC-9AC3-79C40028733C}">
      <dgm:prSet/>
      <dgm:spPr/>
      <dgm:t>
        <a:bodyPr/>
        <a:lstStyle/>
        <a:p>
          <a:endParaRPr lang="es-ES"/>
        </a:p>
      </dgm:t>
    </dgm:pt>
    <dgm:pt modelId="{B2F47D3F-C981-45F8-8C7F-AA327199073B}" type="pres">
      <dgm:prSet presAssocID="{CA3A59EB-2FAB-42FC-9E24-68F44B40E0D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DF733B0-4039-42DD-8DCB-0F095A7C2D29}" type="pres">
      <dgm:prSet presAssocID="{E253D786-E05F-4D1A-9BE4-F6E85EBDDC0B}" presName="parentLin" presStyleCnt="0"/>
      <dgm:spPr/>
    </dgm:pt>
    <dgm:pt modelId="{B6AEDC0C-4DB9-4585-967D-B767C0F49FFA}" type="pres">
      <dgm:prSet presAssocID="{E253D786-E05F-4D1A-9BE4-F6E85EBDDC0B}" presName="parentLeftMargin" presStyleLbl="node1" presStyleIdx="0" presStyleCnt="1"/>
      <dgm:spPr/>
      <dgm:t>
        <a:bodyPr/>
        <a:lstStyle/>
        <a:p>
          <a:endParaRPr lang="es-ES"/>
        </a:p>
      </dgm:t>
    </dgm:pt>
    <dgm:pt modelId="{AD37106E-6F24-47ED-BF30-C9B6621A38D7}" type="pres">
      <dgm:prSet presAssocID="{E253D786-E05F-4D1A-9BE4-F6E85EBDDC0B}" presName="parentText" presStyleLbl="node1" presStyleIdx="0" presStyleCnt="1" custScaleY="6133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3AA872-09AE-4E8A-A69D-318C091B50E7}" type="pres">
      <dgm:prSet presAssocID="{E253D786-E05F-4D1A-9BE4-F6E85EBDDC0B}" presName="negativeSpace" presStyleCnt="0"/>
      <dgm:spPr/>
    </dgm:pt>
    <dgm:pt modelId="{95293D1E-AD54-4A4C-AA64-F8C41F8F2800}" type="pres">
      <dgm:prSet presAssocID="{E253D786-E05F-4D1A-9BE4-F6E85EBDDC0B}" presName="childText" presStyleLbl="conFgAcc1" presStyleIdx="0" presStyleCnt="1" custScaleY="10715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7AD7223-58E2-402A-952C-4B972300E037}" type="presOf" srcId="{855B9C3F-3ACE-47B3-A6BC-481EE22729D7}" destId="{95293D1E-AD54-4A4C-AA64-F8C41F8F2800}" srcOrd="0" destOrd="0" presId="urn:microsoft.com/office/officeart/2005/8/layout/list1"/>
    <dgm:cxn modelId="{6AAC842F-00A9-41FA-BE88-A959EF0833D1}" type="presOf" srcId="{7439AA75-EFC5-40CB-ADF7-FFE604CBC0C7}" destId="{95293D1E-AD54-4A4C-AA64-F8C41F8F2800}" srcOrd="0" destOrd="1" presId="urn:microsoft.com/office/officeart/2005/8/layout/list1"/>
    <dgm:cxn modelId="{1019CA0E-4117-4A62-ACE0-CE6D89D032FB}" srcId="{CA3A59EB-2FAB-42FC-9E24-68F44B40E0D4}" destId="{E253D786-E05F-4D1A-9BE4-F6E85EBDDC0B}" srcOrd="0" destOrd="0" parTransId="{72E54E29-9AAF-4701-8F3C-BF5AAF79ADF8}" sibTransId="{6C1C1C0F-49DF-4436-B263-F5CE03DBE302}"/>
    <dgm:cxn modelId="{3C514501-1DC4-44CC-9AC3-79C40028733C}" srcId="{E253D786-E05F-4D1A-9BE4-F6E85EBDDC0B}" destId="{068F4A5C-3E4E-493C-9D0F-91773D349952}" srcOrd="2" destOrd="0" parTransId="{4619E020-476E-4324-B1EC-ACB65784EC8C}" sibTransId="{F8670A67-FA53-4AF9-B74C-B23B1FF233B1}"/>
    <dgm:cxn modelId="{D4874D92-B3D6-463C-853F-381FED0389BB}" type="presOf" srcId="{E253D786-E05F-4D1A-9BE4-F6E85EBDDC0B}" destId="{AD37106E-6F24-47ED-BF30-C9B6621A38D7}" srcOrd="1" destOrd="0" presId="urn:microsoft.com/office/officeart/2005/8/layout/list1"/>
    <dgm:cxn modelId="{7A61B1CE-6886-444A-9884-94DBC0C3B2E6}" srcId="{E253D786-E05F-4D1A-9BE4-F6E85EBDDC0B}" destId="{855B9C3F-3ACE-47B3-A6BC-481EE22729D7}" srcOrd="0" destOrd="0" parTransId="{73F1F927-61F4-4888-A019-EF766FB7BE89}" sibTransId="{CA82A7E2-5D0C-48B6-9097-1995D4907E3E}"/>
    <dgm:cxn modelId="{9F3A7F11-2DB2-4829-BABD-E2E9E80F6ABC}" type="presOf" srcId="{068F4A5C-3E4E-493C-9D0F-91773D349952}" destId="{95293D1E-AD54-4A4C-AA64-F8C41F8F2800}" srcOrd="0" destOrd="2" presId="urn:microsoft.com/office/officeart/2005/8/layout/list1"/>
    <dgm:cxn modelId="{BF937064-8808-4D23-8B2D-745BBD2732BC}" srcId="{E253D786-E05F-4D1A-9BE4-F6E85EBDDC0B}" destId="{7439AA75-EFC5-40CB-ADF7-FFE604CBC0C7}" srcOrd="1" destOrd="0" parTransId="{87FA00A0-5041-4306-A7C7-A6AE5448EF25}" sibTransId="{4457A5C0-3D4A-4381-9651-FCD1D70312C5}"/>
    <dgm:cxn modelId="{D7052907-5DB5-461E-8D06-B9C7A642BE28}" type="presOf" srcId="{CA3A59EB-2FAB-42FC-9E24-68F44B40E0D4}" destId="{B2F47D3F-C981-45F8-8C7F-AA327199073B}" srcOrd="0" destOrd="0" presId="urn:microsoft.com/office/officeart/2005/8/layout/list1"/>
    <dgm:cxn modelId="{585A2760-CF43-419F-9877-80A8FFBF4F52}" type="presOf" srcId="{E253D786-E05F-4D1A-9BE4-F6E85EBDDC0B}" destId="{B6AEDC0C-4DB9-4585-967D-B767C0F49FFA}" srcOrd="0" destOrd="0" presId="urn:microsoft.com/office/officeart/2005/8/layout/list1"/>
    <dgm:cxn modelId="{35F483A3-CC9A-4CBA-82C2-10BC796F6DD8}" type="presParOf" srcId="{B2F47D3F-C981-45F8-8C7F-AA327199073B}" destId="{3DF733B0-4039-42DD-8DCB-0F095A7C2D29}" srcOrd="0" destOrd="0" presId="urn:microsoft.com/office/officeart/2005/8/layout/list1"/>
    <dgm:cxn modelId="{BD7E98AA-2CF0-4D4D-9754-25B7431B330A}" type="presParOf" srcId="{3DF733B0-4039-42DD-8DCB-0F095A7C2D29}" destId="{B6AEDC0C-4DB9-4585-967D-B767C0F49FFA}" srcOrd="0" destOrd="0" presId="urn:microsoft.com/office/officeart/2005/8/layout/list1"/>
    <dgm:cxn modelId="{BEDFB801-0770-407D-BBF6-58E8E42F9964}" type="presParOf" srcId="{3DF733B0-4039-42DD-8DCB-0F095A7C2D29}" destId="{AD37106E-6F24-47ED-BF30-C9B6621A38D7}" srcOrd="1" destOrd="0" presId="urn:microsoft.com/office/officeart/2005/8/layout/list1"/>
    <dgm:cxn modelId="{FCBF2B55-935C-4D10-8C3A-B54D75370BBC}" type="presParOf" srcId="{B2F47D3F-C981-45F8-8C7F-AA327199073B}" destId="{023AA872-09AE-4E8A-A69D-318C091B50E7}" srcOrd="1" destOrd="0" presId="urn:microsoft.com/office/officeart/2005/8/layout/list1"/>
    <dgm:cxn modelId="{01C189A8-5D6C-4628-B866-BFD68D831B63}" type="presParOf" srcId="{B2F47D3F-C981-45F8-8C7F-AA327199073B}" destId="{95293D1E-AD54-4A4C-AA64-F8C41F8F2800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629862-0274-427D-85EB-99A3AA4B32C0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C3D7FB1-F1F1-44B4-B5C4-48BB36FA520F}">
      <dgm:prSet phldrT="[Texto]" custT="1"/>
      <dgm:spPr/>
      <dgm:t>
        <a:bodyPr/>
        <a:lstStyle/>
        <a:p>
          <a:pPr algn="l"/>
          <a:r>
            <a:rPr lang="en-US" sz="3200" b="1" dirty="0" smtClean="0">
              <a:solidFill>
                <a:schemeClr val="tx1"/>
              </a:solidFill>
            </a:rPr>
            <a:t>4. OBLIGATIONS DURING OWNERSHIP IN SPAIN</a:t>
          </a:r>
          <a:r>
            <a:rPr lang="en-US" sz="3200" dirty="0" smtClean="0">
              <a:solidFill>
                <a:schemeClr val="tx1"/>
              </a:solidFill>
            </a:rPr>
            <a:t>: </a:t>
          </a:r>
          <a:endParaRPr lang="es-ES" sz="3200" dirty="0">
            <a:solidFill>
              <a:schemeClr val="tx1"/>
            </a:solidFill>
          </a:endParaRPr>
        </a:p>
      </dgm:t>
    </dgm:pt>
    <dgm:pt modelId="{0C374F1F-DE87-4E35-A3F8-88191D8ACC8D}" type="parTrans" cxnId="{2F835A24-7A2C-421F-9CD2-975A3C4519F1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8B53A58C-B8A3-49F8-9AF7-BAAFD2BD5313}" type="sibTrans" cxnId="{2F835A24-7A2C-421F-9CD2-975A3C4519F1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3497DE16-B89F-4B98-A821-7998937590B7}">
      <dgm:prSet custT="1"/>
      <dgm:spPr/>
      <dgm:t>
        <a:bodyPr/>
        <a:lstStyle/>
        <a:p>
          <a:pPr algn="l"/>
          <a:r>
            <a:rPr lang="en-US" sz="3200" b="1" dirty="0" smtClean="0">
              <a:solidFill>
                <a:schemeClr val="tx1"/>
              </a:solidFill>
            </a:rPr>
            <a:t>Non Spanish fiscal resident: </a:t>
          </a:r>
          <a:endParaRPr lang="es-ES" sz="3200" b="1" dirty="0">
            <a:solidFill>
              <a:schemeClr val="tx1"/>
            </a:solidFill>
          </a:endParaRPr>
        </a:p>
      </dgm:t>
    </dgm:pt>
    <dgm:pt modelId="{0E112526-F013-4563-8FA7-612C496D010A}" type="parTrans" cxnId="{4E577F1B-3F52-4ACD-817C-A7C78395B99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EE96458B-B722-4D1E-B217-DDD5912D46DB}" type="sibTrans" cxnId="{4E577F1B-3F52-4ACD-817C-A7C78395B99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C036438-4447-41D1-B647-F3EC381A5D5C}">
      <dgm:prSet custT="1"/>
      <dgm:spPr/>
      <dgm:t>
        <a:bodyPr/>
        <a:lstStyle/>
        <a:p>
          <a:r>
            <a:rPr lang="en-US" sz="2000" dirty="0" smtClean="0">
              <a:solidFill>
                <a:schemeClr val="tx1"/>
              </a:solidFill>
            </a:rPr>
            <a:t>Every year before Dec 31</a:t>
          </a:r>
          <a:r>
            <a:rPr lang="en-US" sz="2000" baseline="30000" dirty="0" smtClean="0">
              <a:solidFill>
                <a:schemeClr val="tx1"/>
              </a:solidFill>
            </a:rPr>
            <a:t>st</a:t>
          </a:r>
          <a:r>
            <a:rPr lang="en-US" sz="2000" dirty="0" smtClean="0">
              <a:solidFill>
                <a:schemeClr val="tx1"/>
              </a:solidFill>
            </a:rPr>
            <a:t> present 210 form                   (1.1% of the property cadastral value 24.75%)</a:t>
          </a:r>
          <a:endParaRPr lang="es-ES" sz="2000" dirty="0">
            <a:solidFill>
              <a:schemeClr val="tx1"/>
            </a:solidFill>
          </a:endParaRPr>
        </a:p>
      </dgm:t>
    </dgm:pt>
    <dgm:pt modelId="{E83F0CE0-82C8-4DAE-AD9C-9771902BBE22}" type="parTrans" cxnId="{36A68927-79AE-41A4-B364-ACE817D9097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06AE67C-2A69-47E9-A5A5-B4F3FCCA5437}" type="sibTrans" cxnId="{36A68927-79AE-41A4-B364-ACE817D9097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777D2A9-69F4-4DB7-A9EC-7553D5F06CC9}">
      <dgm:prSet custT="1"/>
      <dgm:spPr/>
      <dgm:t>
        <a:bodyPr/>
        <a:lstStyle/>
        <a:p>
          <a:pPr algn="l"/>
          <a:r>
            <a:rPr lang="en-US" sz="3200" b="1" dirty="0" smtClean="0">
              <a:solidFill>
                <a:schemeClr val="tx1"/>
              </a:solidFill>
            </a:rPr>
            <a:t>Spanish Fiscal resident:</a:t>
          </a:r>
          <a:r>
            <a:rPr lang="en-US" sz="3200" dirty="0" smtClean="0">
              <a:solidFill>
                <a:schemeClr val="tx1"/>
              </a:solidFill>
            </a:rPr>
            <a:t> </a:t>
          </a:r>
          <a:endParaRPr lang="es-ES" sz="3200" dirty="0">
            <a:solidFill>
              <a:schemeClr val="tx1"/>
            </a:solidFill>
          </a:endParaRPr>
        </a:p>
      </dgm:t>
    </dgm:pt>
    <dgm:pt modelId="{12365F68-0AC8-43DC-8EBB-EE56066FA13E}" type="parTrans" cxnId="{60CE701E-8F66-4316-841E-6FBB5770155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258D1ED-82FC-4A79-A6CA-8DD30553CC9B}" type="sibTrans" cxnId="{60CE701E-8F66-4316-841E-6FBB5770155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3F5EA0F9-B9AC-4EAF-A951-A3116F9CEFF6}">
      <dgm:prSet custT="1"/>
      <dgm:spPr/>
      <dgm:t>
        <a:bodyPr/>
        <a:lstStyle/>
        <a:p>
          <a:r>
            <a:rPr lang="en-US" sz="2200" i="1" dirty="0" smtClean="0">
              <a:solidFill>
                <a:schemeClr val="tx1"/>
              </a:solidFill>
            </a:rPr>
            <a:t>IBI</a:t>
          </a:r>
          <a:r>
            <a:rPr lang="en-US" sz="2200" dirty="0" smtClean="0">
              <a:solidFill>
                <a:schemeClr val="tx1"/>
              </a:solidFill>
            </a:rPr>
            <a:t>-garbage municipal tax.</a:t>
          </a:r>
          <a:endParaRPr lang="es-ES" sz="2200" dirty="0">
            <a:solidFill>
              <a:schemeClr val="tx1"/>
            </a:solidFill>
          </a:endParaRPr>
        </a:p>
      </dgm:t>
    </dgm:pt>
    <dgm:pt modelId="{FB36228F-7099-4BE3-8D8E-4DE26606BE83}" type="parTrans" cxnId="{76D43713-5A31-4A6D-A621-68CA8D3B493A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C2A7B1B8-9FC5-4D9D-AF9D-8CC66C083A43}" type="sibTrans" cxnId="{76D43713-5A31-4A6D-A621-68CA8D3B493A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748493BC-5A93-4754-A311-F4684B60CC04}">
      <dgm:prSet custT="1"/>
      <dgm:spPr/>
      <dgm:t>
        <a:bodyPr/>
        <a:lstStyle/>
        <a:p>
          <a:r>
            <a:rPr lang="en-US" sz="2200" i="1" dirty="0" smtClean="0">
              <a:solidFill>
                <a:schemeClr val="tx1"/>
              </a:solidFill>
            </a:rPr>
            <a:t>I.R.P.F. </a:t>
          </a:r>
          <a:r>
            <a:rPr lang="en-US" sz="2200" dirty="0" smtClean="0">
              <a:solidFill>
                <a:schemeClr val="tx1"/>
              </a:solidFill>
            </a:rPr>
            <a:t>Yearly Income tax. </a:t>
          </a:r>
          <a:endParaRPr lang="es-ES" sz="2200" dirty="0">
            <a:solidFill>
              <a:schemeClr val="tx1"/>
            </a:solidFill>
          </a:endParaRPr>
        </a:p>
      </dgm:t>
    </dgm:pt>
    <dgm:pt modelId="{BA3B405E-E852-4AFB-9F21-F752A5F6B470}" type="parTrans" cxnId="{F8EE20BD-1AAA-491A-AC9B-EC305175A1FF}">
      <dgm:prSet/>
      <dgm:spPr/>
      <dgm:t>
        <a:bodyPr/>
        <a:lstStyle/>
        <a:p>
          <a:endParaRPr lang="es-ES"/>
        </a:p>
      </dgm:t>
    </dgm:pt>
    <dgm:pt modelId="{F3C8DD49-E6C6-47D6-A4F7-552FAAD56FFD}" type="sibTrans" cxnId="{F8EE20BD-1AAA-491A-AC9B-EC305175A1FF}">
      <dgm:prSet/>
      <dgm:spPr/>
      <dgm:t>
        <a:bodyPr/>
        <a:lstStyle/>
        <a:p>
          <a:endParaRPr lang="es-ES"/>
        </a:p>
      </dgm:t>
    </dgm:pt>
    <dgm:pt modelId="{43CB453D-973D-4CFB-B44F-5557483C500B}">
      <dgm:prSet custT="1"/>
      <dgm:spPr/>
      <dgm:t>
        <a:bodyPr/>
        <a:lstStyle/>
        <a:p>
          <a:endParaRPr lang="es-ES" sz="2000" dirty="0">
            <a:solidFill>
              <a:schemeClr val="tx1"/>
            </a:solidFill>
          </a:endParaRPr>
        </a:p>
      </dgm:t>
    </dgm:pt>
    <dgm:pt modelId="{08CB8814-5AC0-49F0-83E2-CBF08DEFB3B9}" type="parTrans" cxnId="{7F35BDC8-46F8-423D-9CF3-4E48ACEC9E5C}">
      <dgm:prSet/>
      <dgm:spPr/>
      <dgm:t>
        <a:bodyPr/>
        <a:lstStyle/>
        <a:p>
          <a:endParaRPr lang="es-ES"/>
        </a:p>
      </dgm:t>
    </dgm:pt>
    <dgm:pt modelId="{7A49AED2-884C-4840-91FF-CDDC26EB090E}" type="sibTrans" cxnId="{7F35BDC8-46F8-423D-9CF3-4E48ACEC9E5C}">
      <dgm:prSet/>
      <dgm:spPr/>
      <dgm:t>
        <a:bodyPr/>
        <a:lstStyle/>
        <a:p>
          <a:endParaRPr lang="es-ES"/>
        </a:p>
      </dgm:t>
    </dgm:pt>
    <dgm:pt modelId="{21874E10-9AA3-4663-8035-0D3F7EE856DC}">
      <dgm:prSet custT="1"/>
      <dgm:spPr/>
      <dgm:t>
        <a:bodyPr/>
        <a:lstStyle/>
        <a:p>
          <a:r>
            <a:rPr lang="es-ES_tradnl" sz="2000" i="1" dirty="0" smtClean="0">
              <a:solidFill>
                <a:schemeClr val="tx1"/>
              </a:solidFill>
            </a:rPr>
            <a:t>Impuesto de Bienes Inmuebles I.B.I </a:t>
          </a:r>
          <a:r>
            <a:rPr lang="es-ES_tradnl" sz="2000" i="0" dirty="0" err="1" smtClean="0">
              <a:solidFill>
                <a:schemeClr val="tx1"/>
              </a:solidFill>
            </a:rPr>
            <a:t>T</a:t>
          </a:r>
          <a:r>
            <a:rPr lang="es-ES_tradnl" sz="2000" dirty="0" err="1" smtClean="0">
              <a:solidFill>
                <a:schemeClr val="tx1"/>
              </a:solidFill>
            </a:rPr>
            <a:t>ax</a:t>
          </a:r>
          <a:r>
            <a:rPr lang="es-ES_tradnl" sz="2000" dirty="0" smtClean="0">
              <a:solidFill>
                <a:schemeClr val="tx1"/>
              </a:solidFill>
            </a:rPr>
            <a:t> / </a:t>
          </a:r>
          <a:r>
            <a:rPr lang="es-ES_tradnl" sz="2000" dirty="0" err="1" smtClean="0">
              <a:solidFill>
                <a:schemeClr val="tx1"/>
              </a:solidFill>
            </a:rPr>
            <a:t>garbage</a:t>
          </a:r>
          <a:r>
            <a:rPr lang="es-ES_tradnl" sz="2000" dirty="0" smtClean="0">
              <a:solidFill>
                <a:schemeClr val="tx1"/>
              </a:solidFill>
            </a:rPr>
            <a:t>.</a:t>
          </a:r>
          <a:endParaRPr lang="es-ES" sz="2000" dirty="0">
            <a:solidFill>
              <a:schemeClr val="tx1"/>
            </a:solidFill>
          </a:endParaRPr>
        </a:p>
      </dgm:t>
    </dgm:pt>
    <dgm:pt modelId="{3F9B6636-2B6F-4ED5-8498-91783D7212C6}" type="parTrans" cxnId="{139971FA-E892-40DD-9CF8-082EAB3D4109}">
      <dgm:prSet/>
      <dgm:spPr/>
      <dgm:t>
        <a:bodyPr/>
        <a:lstStyle/>
        <a:p>
          <a:endParaRPr lang="es-ES"/>
        </a:p>
      </dgm:t>
    </dgm:pt>
    <dgm:pt modelId="{DBFFAEC8-7BDA-4BD7-83B9-DA7D1865B15D}" type="sibTrans" cxnId="{139971FA-E892-40DD-9CF8-082EAB3D4109}">
      <dgm:prSet/>
      <dgm:spPr/>
      <dgm:t>
        <a:bodyPr/>
        <a:lstStyle/>
        <a:p>
          <a:endParaRPr lang="es-ES"/>
        </a:p>
      </dgm:t>
    </dgm:pt>
    <dgm:pt modelId="{C525AA29-A353-4CA7-A2F0-F616CAD7D65F}">
      <dgm:prSet custT="1"/>
      <dgm:spPr/>
      <dgm:t>
        <a:bodyPr/>
        <a:lstStyle/>
        <a:p>
          <a:r>
            <a:rPr lang="es-ES" sz="2200" dirty="0" smtClean="0">
              <a:solidFill>
                <a:schemeClr val="tx1"/>
              </a:solidFill>
            </a:rPr>
            <a:t>“</a:t>
          </a:r>
          <a:r>
            <a:rPr lang="es-ES" sz="2200" dirty="0" err="1" smtClean="0">
              <a:solidFill>
                <a:schemeClr val="tx1"/>
              </a:solidFill>
            </a:rPr>
            <a:t>Informative</a:t>
          </a:r>
          <a:r>
            <a:rPr lang="es-ES" sz="2200" dirty="0" smtClean="0">
              <a:solidFill>
                <a:schemeClr val="tx1"/>
              </a:solidFill>
            </a:rPr>
            <a:t>” </a:t>
          </a:r>
          <a:r>
            <a:rPr lang="es-ES" sz="2200" dirty="0" err="1" smtClean="0">
              <a:solidFill>
                <a:schemeClr val="tx1"/>
              </a:solidFill>
            </a:rPr>
            <a:t>Form</a:t>
          </a:r>
          <a:r>
            <a:rPr lang="es-ES" sz="2200" dirty="0" smtClean="0">
              <a:solidFill>
                <a:schemeClr val="tx1"/>
              </a:solidFill>
            </a:rPr>
            <a:t> 720 </a:t>
          </a:r>
          <a:r>
            <a:rPr lang="es-ES" sz="2200" dirty="0" err="1" smtClean="0">
              <a:solidFill>
                <a:schemeClr val="tx1"/>
              </a:solidFill>
            </a:rPr>
            <a:t>about</a:t>
          </a:r>
          <a:r>
            <a:rPr lang="es-ES" sz="2200" dirty="0" smtClean="0">
              <a:solidFill>
                <a:schemeClr val="tx1"/>
              </a:solidFill>
            </a:rPr>
            <a:t> </a:t>
          </a:r>
          <a:r>
            <a:rPr lang="es-ES" sz="2200" dirty="0" err="1" smtClean="0">
              <a:solidFill>
                <a:schemeClr val="tx1"/>
              </a:solidFill>
            </a:rPr>
            <a:t>assets</a:t>
          </a:r>
          <a:r>
            <a:rPr lang="es-ES" sz="2200" dirty="0" smtClean="0">
              <a:solidFill>
                <a:schemeClr val="tx1"/>
              </a:solidFill>
            </a:rPr>
            <a:t>, </a:t>
          </a:r>
          <a:r>
            <a:rPr lang="es-ES" sz="2200" dirty="0" err="1" smtClean="0">
              <a:solidFill>
                <a:schemeClr val="tx1"/>
              </a:solidFill>
            </a:rPr>
            <a:t>accounts</a:t>
          </a:r>
          <a:r>
            <a:rPr lang="es-ES" sz="2200" dirty="0" smtClean="0">
              <a:solidFill>
                <a:schemeClr val="tx1"/>
              </a:solidFill>
            </a:rPr>
            <a:t>, shares </a:t>
          </a:r>
          <a:r>
            <a:rPr lang="es-ES" sz="2200" dirty="0" err="1" smtClean="0">
              <a:solidFill>
                <a:schemeClr val="tx1"/>
              </a:solidFill>
            </a:rPr>
            <a:t>abroad</a:t>
          </a:r>
          <a:r>
            <a:rPr lang="es-ES" sz="2200" dirty="0" smtClean="0">
              <a:solidFill>
                <a:schemeClr val="tx1"/>
              </a:solidFill>
            </a:rPr>
            <a:t>.</a:t>
          </a:r>
          <a:endParaRPr lang="es-ES" sz="2200" dirty="0">
            <a:solidFill>
              <a:schemeClr val="tx1"/>
            </a:solidFill>
          </a:endParaRPr>
        </a:p>
      </dgm:t>
    </dgm:pt>
    <dgm:pt modelId="{52DCB059-C891-4EB9-81AA-C75D7495587E}" type="parTrans" cxnId="{51B0FC9E-6E71-4DBB-8B69-0111B7C6B5A5}">
      <dgm:prSet/>
      <dgm:spPr/>
      <dgm:t>
        <a:bodyPr/>
        <a:lstStyle/>
        <a:p>
          <a:endParaRPr lang="es-ES"/>
        </a:p>
      </dgm:t>
    </dgm:pt>
    <dgm:pt modelId="{D7B14626-3196-47B7-911C-AAB612E2B026}" type="sibTrans" cxnId="{51B0FC9E-6E71-4DBB-8B69-0111B7C6B5A5}">
      <dgm:prSet/>
      <dgm:spPr/>
      <dgm:t>
        <a:bodyPr/>
        <a:lstStyle/>
        <a:p>
          <a:endParaRPr lang="es-ES"/>
        </a:p>
      </dgm:t>
    </dgm:pt>
    <dgm:pt modelId="{4693F1BB-F067-4515-9564-669E855BD9AF}" type="pres">
      <dgm:prSet presAssocID="{E6629862-0274-427D-85EB-99A3AA4B32C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A2799526-D52B-442B-BF1A-11E319D85797}" type="pres">
      <dgm:prSet presAssocID="{7C3D7FB1-F1F1-44B4-B5C4-48BB36FA520F}" presName="linNode" presStyleCnt="0"/>
      <dgm:spPr/>
    </dgm:pt>
    <dgm:pt modelId="{0B98982D-05C0-4371-987D-945266AB64EC}" type="pres">
      <dgm:prSet presAssocID="{7C3D7FB1-F1F1-44B4-B5C4-48BB36FA520F}" presName="parentShp" presStyleLbl="node1" presStyleIdx="0" presStyleCnt="3" custScaleX="523767" custLinFactNeighborX="-3700" custLinFactNeighborY="789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D541BF-526B-433A-B93A-C90FCFA1CD54}" type="pres">
      <dgm:prSet presAssocID="{7C3D7FB1-F1F1-44B4-B5C4-48BB36FA520F}" presName="childShp" presStyleLbl="bgAccFollowNode1" presStyleIdx="0" presStyleCnt="3">
        <dgm:presLayoutVars>
          <dgm:bulletEnabled val="1"/>
        </dgm:presLayoutVars>
      </dgm:prSet>
      <dgm:spPr/>
    </dgm:pt>
    <dgm:pt modelId="{07885F81-107C-4097-98ED-AA0B46DDCB85}" type="pres">
      <dgm:prSet presAssocID="{8B53A58C-B8A3-49F8-9AF7-BAAFD2BD5313}" presName="spacing" presStyleCnt="0"/>
      <dgm:spPr/>
    </dgm:pt>
    <dgm:pt modelId="{92E5E80C-1AB4-4381-8FA5-CD084C59C5DD}" type="pres">
      <dgm:prSet presAssocID="{3497DE16-B89F-4B98-A821-7998937590B7}" presName="linNode" presStyleCnt="0"/>
      <dgm:spPr/>
    </dgm:pt>
    <dgm:pt modelId="{99FFC903-69B1-45F4-B958-8FA2793B7F63}" type="pres">
      <dgm:prSet presAssocID="{3497DE16-B89F-4B98-A821-7998937590B7}" presName="parentShp" presStyleLbl="node1" presStyleIdx="1" presStyleCnt="3" custLinFactNeighborX="-1497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3D350B-0EAD-4EDB-BA27-72F50E89D693}" type="pres">
      <dgm:prSet presAssocID="{3497DE16-B89F-4B98-A821-7998937590B7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192F92-8A97-40F7-A894-51E440B8FC18}" type="pres">
      <dgm:prSet presAssocID="{EE96458B-B722-4D1E-B217-DDD5912D46DB}" presName="spacing" presStyleCnt="0"/>
      <dgm:spPr/>
    </dgm:pt>
    <dgm:pt modelId="{DEDB4EE9-ABAC-4327-9EAE-39E9FBF9C626}" type="pres">
      <dgm:prSet presAssocID="{4777D2A9-69F4-4DB7-A9EC-7553D5F06CC9}" presName="linNode" presStyleCnt="0"/>
      <dgm:spPr/>
    </dgm:pt>
    <dgm:pt modelId="{9A48BCD7-25DF-425E-8A18-36D55227C92F}" type="pres">
      <dgm:prSet presAssocID="{4777D2A9-69F4-4DB7-A9EC-7553D5F06CC9}" presName="parentShp" presStyleLbl="node1" presStyleIdx="2" presStyleCnt="3" custScaleY="81462" custLinFactNeighborX="-5598" custLinFactNeighborY="-300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F8D308-1B91-4439-A9EB-F6B549D24CA3}" type="pres">
      <dgm:prSet presAssocID="{4777D2A9-69F4-4DB7-A9EC-7553D5F06CC9}" presName="childShp" presStyleLbl="bgAccFollowNode1" presStyleIdx="2" presStyleCnt="3" custScaleY="126149" custLinFactNeighborY="-55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39971FA-E892-40DD-9CF8-082EAB3D4109}" srcId="{3497DE16-B89F-4B98-A821-7998937590B7}" destId="{21874E10-9AA3-4663-8035-0D3F7EE856DC}" srcOrd="1" destOrd="0" parTransId="{3F9B6636-2B6F-4ED5-8498-91783D7212C6}" sibTransId="{DBFFAEC8-7BDA-4BD7-83B9-DA7D1865B15D}"/>
    <dgm:cxn modelId="{51B0FC9E-6E71-4DBB-8B69-0111B7C6B5A5}" srcId="{4777D2A9-69F4-4DB7-A9EC-7553D5F06CC9}" destId="{C525AA29-A353-4CA7-A2F0-F616CAD7D65F}" srcOrd="3" destOrd="0" parTransId="{52DCB059-C891-4EB9-81AA-C75D7495587E}" sibTransId="{D7B14626-3196-47B7-911C-AAB612E2B026}"/>
    <dgm:cxn modelId="{4E577F1B-3F52-4ACD-817C-A7C78395B994}" srcId="{E6629862-0274-427D-85EB-99A3AA4B32C0}" destId="{3497DE16-B89F-4B98-A821-7998937590B7}" srcOrd="1" destOrd="0" parTransId="{0E112526-F013-4563-8FA7-612C496D010A}" sibTransId="{EE96458B-B722-4D1E-B217-DDD5912D46DB}"/>
    <dgm:cxn modelId="{4FD9C6C2-C542-456E-B233-F2399EBF716F}" type="presOf" srcId="{4777D2A9-69F4-4DB7-A9EC-7553D5F06CC9}" destId="{9A48BCD7-25DF-425E-8A18-36D55227C92F}" srcOrd="0" destOrd="0" presId="urn:microsoft.com/office/officeart/2005/8/layout/vList6"/>
    <dgm:cxn modelId="{960EC22C-C4C6-4889-910E-F43750363718}" type="presOf" srcId="{E6629862-0274-427D-85EB-99A3AA4B32C0}" destId="{4693F1BB-F067-4515-9564-669E855BD9AF}" srcOrd="0" destOrd="0" presId="urn:microsoft.com/office/officeart/2005/8/layout/vList6"/>
    <dgm:cxn modelId="{2F835A24-7A2C-421F-9CD2-975A3C4519F1}" srcId="{E6629862-0274-427D-85EB-99A3AA4B32C0}" destId="{7C3D7FB1-F1F1-44B4-B5C4-48BB36FA520F}" srcOrd="0" destOrd="0" parTransId="{0C374F1F-DE87-4E35-A3F8-88191D8ACC8D}" sibTransId="{8B53A58C-B8A3-49F8-9AF7-BAAFD2BD5313}"/>
    <dgm:cxn modelId="{4D83134C-2A22-488D-A22B-0178E2347156}" type="presOf" srcId="{43CB453D-973D-4CFB-B44F-5557483C500B}" destId="{A1F8D308-1B91-4439-A9EB-F6B549D24CA3}" srcOrd="0" destOrd="0" presId="urn:microsoft.com/office/officeart/2005/8/layout/vList6"/>
    <dgm:cxn modelId="{AC7CF2C4-764B-47D5-9FFC-AD3A8856FB6E}" type="presOf" srcId="{748493BC-5A93-4754-A311-F4684B60CC04}" destId="{A1F8D308-1B91-4439-A9EB-F6B549D24CA3}" srcOrd="0" destOrd="2" presId="urn:microsoft.com/office/officeart/2005/8/layout/vList6"/>
    <dgm:cxn modelId="{36A68927-79AE-41A4-B364-ACE817D9097D}" srcId="{3497DE16-B89F-4B98-A821-7998937590B7}" destId="{BC036438-4447-41D1-B647-F3EC381A5D5C}" srcOrd="0" destOrd="0" parTransId="{E83F0CE0-82C8-4DAE-AD9C-9771902BBE22}" sibTransId="{406AE67C-2A69-47E9-A5A5-B4F3FCCA5437}"/>
    <dgm:cxn modelId="{F8EE20BD-1AAA-491A-AC9B-EC305175A1FF}" srcId="{4777D2A9-69F4-4DB7-A9EC-7553D5F06CC9}" destId="{748493BC-5A93-4754-A311-F4684B60CC04}" srcOrd="2" destOrd="0" parTransId="{BA3B405E-E852-4AFB-9F21-F752A5F6B470}" sibTransId="{F3C8DD49-E6C6-47D6-A4F7-552FAAD56FFD}"/>
    <dgm:cxn modelId="{D867DB1D-91A2-485C-ADCE-10CC6E414A91}" type="presOf" srcId="{21874E10-9AA3-4663-8035-0D3F7EE856DC}" destId="{7A3D350B-0EAD-4EDB-BA27-72F50E89D693}" srcOrd="0" destOrd="1" presId="urn:microsoft.com/office/officeart/2005/8/layout/vList6"/>
    <dgm:cxn modelId="{034E5015-2453-43FA-97C8-D9275512FC1E}" type="presOf" srcId="{C525AA29-A353-4CA7-A2F0-F616CAD7D65F}" destId="{A1F8D308-1B91-4439-A9EB-F6B549D24CA3}" srcOrd="0" destOrd="3" presId="urn:microsoft.com/office/officeart/2005/8/layout/vList6"/>
    <dgm:cxn modelId="{CBB8AD07-A770-4B2C-886D-7EEE87B502B9}" type="presOf" srcId="{3F5EA0F9-B9AC-4EAF-A951-A3116F9CEFF6}" destId="{A1F8D308-1B91-4439-A9EB-F6B549D24CA3}" srcOrd="0" destOrd="1" presId="urn:microsoft.com/office/officeart/2005/8/layout/vList6"/>
    <dgm:cxn modelId="{06F65810-A295-482B-927B-18CCB65351E1}" type="presOf" srcId="{3497DE16-B89F-4B98-A821-7998937590B7}" destId="{99FFC903-69B1-45F4-B958-8FA2793B7F63}" srcOrd="0" destOrd="0" presId="urn:microsoft.com/office/officeart/2005/8/layout/vList6"/>
    <dgm:cxn modelId="{7F35BDC8-46F8-423D-9CF3-4E48ACEC9E5C}" srcId="{4777D2A9-69F4-4DB7-A9EC-7553D5F06CC9}" destId="{43CB453D-973D-4CFB-B44F-5557483C500B}" srcOrd="0" destOrd="0" parTransId="{08CB8814-5AC0-49F0-83E2-CBF08DEFB3B9}" sibTransId="{7A49AED2-884C-4840-91FF-CDDC26EB090E}"/>
    <dgm:cxn modelId="{D4089CA5-A0E6-4D5A-AD43-1D8E797D9CAD}" type="presOf" srcId="{BC036438-4447-41D1-B647-F3EC381A5D5C}" destId="{7A3D350B-0EAD-4EDB-BA27-72F50E89D693}" srcOrd="0" destOrd="0" presId="urn:microsoft.com/office/officeart/2005/8/layout/vList6"/>
    <dgm:cxn modelId="{8C13A5BB-E4BC-4563-A30B-C02A7D6D74E4}" type="presOf" srcId="{7C3D7FB1-F1F1-44B4-B5C4-48BB36FA520F}" destId="{0B98982D-05C0-4371-987D-945266AB64EC}" srcOrd="0" destOrd="0" presId="urn:microsoft.com/office/officeart/2005/8/layout/vList6"/>
    <dgm:cxn modelId="{60CE701E-8F66-4316-841E-6FBB57701555}" srcId="{E6629862-0274-427D-85EB-99A3AA4B32C0}" destId="{4777D2A9-69F4-4DB7-A9EC-7553D5F06CC9}" srcOrd="2" destOrd="0" parTransId="{12365F68-0AC8-43DC-8EBB-EE56066FA13E}" sibTransId="{B258D1ED-82FC-4A79-A6CA-8DD30553CC9B}"/>
    <dgm:cxn modelId="{76D43713-5A31-4A6D-A621-68CA8D3B493A}" srcId="{4777D2A9-69F4-4DB7-A9EC-7553D5F06CC9}" destId="{3F5EA0F9-B9AC-4EAF-A951-A3116F9CEFF6}" srcOrd="1" destOrd="0" parTransId="{FB36228F-7099-4BE3-8D8E-4DE26606BE83}" sibTransId="{C2A7B1B8-9FC5-4D9D-AF9D-8CC66C083A43}"/>
    <dgm:cxn modelId="{AEA03ED8-3633-46BE-A898-BB29A315B449}" type="presParOf" srcId="{4693F1BB-F067-4515-9564-669E855BD9AF}" destId="{A2799526-D52B-442B-BF1A-11E319D85797}" srcOrd="0" destOrd="0" presId="urn:microsoft.com/office/officeart/2005/8/layout/vList6"/>
    <dgm:cxn modelId="{12ABBCCC-2284-4BA6-B933-17C54ADDBE10}" type="presParOf" srcId="{A2799526-D52B-442B-BF1A-11E319D85797}" destId="{0B98982D-05C0-4371-987D-945266AB64EC}" srcOrd="0" destOrd="0" presId="urn:microsoft.com/office/officeart/2005/8/layout/vList6"/>
    <dgm:cxn modelId="{7AA22F40-3A16-4771-AF40-FF31A510674E}" type="presParOf" srcId="{A2799526-D52B-442B-BF1A-11E319D85797}" destId="{F5D541BF-526B-433A-B93A-C90FCFA1CD54}" srcOrd="1" destOrd="0" presId="urn:microsoft.com/office/officeart/2005/8/layout/vList6"/>
    <dgm:cxn modelId="{6C6FB832-AFC4-4CB7-B6A1-C573F80EF981}" type="presParOf" srcId="{4693F1BB-F067-4515-9564-669E855BD9AF}" destId="{07885F81-107C-4097-98ED-AA0B46DDCB85}" srcOrd="1" destOrd="0" presId="urn:microsoft.com/office/officeart/2005/8/layout/vList6"/>
    <dgm:cxn modelId="{63E83518-B403-4A14-94CE-DDC73BD856FB}" type="presParOf" srcId="{4693F1BB-F067-4515-9564-669E855BD9AF}" destId="{92E5E80C-1AB4-4381-8FA5-CD084C59C5DD}" srcOrd="2" destOrd="0" presId="urn:microsoft.com/office/officeart/2005/8/layout/vList6"/>
    <dgm:cxn modelId="{16C43B44-DF27-4585-B967-9BCF4877A955}" type="presParOf" srcId="{92E5E80C-1AB4-4381-8FA5-CD084C59C5DD}" destId="{99FFC903-69B1-45F4-B958-8FA2793B7F63}" srcOrd="0" destOrd="0" presId="urn:microsoft.com/office/officeart/2005/8/layout/vList6"/>
    <dgm:cxn modelId="{1BF2D5DF-B983-46E9-83ED-1001CF2ED51C}" type="presParOf" srcId="{92E5E80C-1AB4-4381-8FA5-CD084C59C5DD}" destId="{7A3D350B-0EAD-4EDB-BA27-72F50E89D693}" srcOrd="1" destOrd="0" presId="urn:microsoft.com/office/officeart/2005/8/layout/vList6"/>
    <dgm:cxn modelId="{BF4C90FA-8AB2-4FFF-B808-9138A88B853F}" type="presParOf" srcId="{4693F1BB-F067-4515-9564-669E855BD9AF}" destId="{31192F92-8A97-40F7-A894-51E440B8FC18}" srcOrd="3" destOrd="0" presId="urn:microsoft.com/office/officeart/2005/8/layout/vList6"/>
    <dgm:cxn modelId="{67700E92-B23A-4AA8-85B6-0563D4C5DB9C}" type="presParOf" srcId="{4693F1BB-F067-4515-9564-669E855BD9AF}" destId="{DEDB4EE9-ABAC-4327-9EAE-39E9FBF9C626}" srcOrd="4" destOrd="0" presId="urn:microsoft.com/office/officeart/2005/8/layout/vList6"/>
    <dgm:cxn modelId="{2A9E926B-4F4D-4278-BFAA-CF224AA18CD7}" type="presParOf" srcId="{DEDB4EE9-ABAC-4327-9EAE-39E9FBF9C626}" destId="{9A48BCD7-25DF-425E-8A18-36D55227C92F}" srcOrd="0" destOrd="0" presId="urn:microsoft.com/office/officeart/2005/8/layout/vList6"/>
    <dgm:cxn modelId="{E958C740-F5B1-4A02-96BE-D5CE28C75477}" type="presParOf" srcId="{DEDB4EE9-ABAC-4327-9EAE-39E9FBF9C626}" destId="{A1F8D308-1B91-4439-A9EB-F6B549D24CA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425788-D049-4A9F-8B53-FCF13832488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9127B1D-8249-4CC0-90DC-15A06057B648}">
      <dgm:prSet custT="1"/>
      <dgm:spPr/>
      <dgm:t>
        <a:bodyPr/>
        <a:lstStyle/>
        <a:p>
          <a:pPr algn="l"/>
          <a:r>
            <a:rPr lang="en-US" sz="2200" b="1" dirty="0" smtClean="0">
              <a:solidFill>
                <a:schemeClr val="tx1"/>
              </a:solidFill>
            </a:rPr>
            <a:t>Non Spanish resident vendor</a:t>
          </a:r>
          <a:r>
            <a:rPr lang="en-US" sz="2200" dirty="0" smtClean="0">
              <a:solidFill>
                <a:schemeClr val="tx1"/>
              </a:solidFill>
            </a:rPr>
            <a:t>: </a:t>
          </a:r>
          <a:endParaRPr lang="es-ES" sz="2200" dirty="0" smtClean="0">
            <a:solidFill>
              <a:schemeClr val="tx1"/>
            </a:solidFill>
          </a:endParaRPr>
        </a:p>
        <a:p>
          <a:pPr algn="l"/>
          <a:r>
            <a:rPr lang="en-US" sz="2200" b="0" dirty="0" smtClean="0">
              <a:solidFill>
                <a:schemeClr val="tx1"/>
              </a:solidFill>
            </a:rPr>
            <a:t>Applicable 3% retention from declared public sales price. </a:t>
          </a:r>
          <a:endParaRPr lang="es-ES" sz="2200" b="0" dirty="0" smtClean="0">
            <a:solidFill>
              <a:schemeClr val="tx1"/>
            </a:solidFill>
          </a:endParaRPr>
        </a:p>
        <a:p>
          <a:pPr algn="l"/>
          <a:r>
            <a:rPr lang="en-US" sz="2200" b="0" dirty="0" err="1" smtClean="0">
              <a:solidFill>
                <a:schemeClr val="tx1"/>
              </a:solidFill>
            </a:rPr>
            <a:t>Plusvalue</a:t>
          </a:r>
          <a:r>
            <a:rPr lang="en-US" sz="2200" b="0" dirty="0" smtClean="0">
              <a:solidFill>
                <a:schemeClr val="tx1"/>
              </a:solidFill>
            </a:rPr>
            <a:t> tax. Reference ground floor value.</a:t>
          </a:r>
          <a:endParaRPr lang="es-ES" sz="2200" dirty="0">
            <a:solidFill>
              <a:schemeClr val="tx1"/>
            </a:solidFill>
          </a:endParaRPr>
        </a:p>
      </dgm:t>
    </dgm:pt>
    <dgm:pt modelId="{69DE2A63-E68B-4CE3-B092-E4B4518BFCAF}" type="parTrans" cxnId="{6878800E-49A1-4D5D-B81E-B4C7A2A4FA1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55B78D5-9FF6-48A7-A1BB-118A49537874}" type="sibTrans" cxnId="{6878800E-49A1-4D5D-B81E-B4C7A2A4FA1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1EAB3E7-2D17-4B77-95C9-D7D2803B1359}">
      <dgm:prSet custT="1"/>
      <dgm:spPr/>
      <dgm:t>
        <a:bodyPr/>
        <a:lstStyle/>
        <a:p>
          <a:pPr algn="l"/>
          <a:r>
            <a:rPr lang="en-US" sz="2200" b="1" dirty="0" smtClean="0">
              <a:solidFill>
                <a:schemeClr val="tx1"/>
              </a:solidFill>
            </a:rPr>
            <a:t>Spanish resident vendor</a:t>
          </a:r>
          <a:r>
            <a:rPr lang="en-US" sz="2200" dirty="0" smtClean="0">
              <a:solidFill>
                <a:schemeClr val="tx1"/>
              </a:solidFill>
            </a:rPr>
            <a:t>: </a:t>
          </a:r>
          <a:endParaRPr lang="es-ES" sz="2200" dirty="0" smtClean="0">
            <a:solidFill>
              <a:schemeClr val="tx1"/>
            </a:solidFill>
          </a:endParaRPr>
        </a:p>
        <a:p>
          <a:pPr algn="l"/>
          <a:r>
            <a:rPr lang="en-US" sz="2200" b="0" dirty="0" err="1" smtClean="0">
              <a:solidFill>
                <a:schemeClr val="tx1"/>
              </a:solidFill>
            </a:rPr>
            <a:t>Plusvalue</a:t>
          </a:r>
          <a:r>
            <a:rPr lang="en-US" sz="2200" b="0" dirty="0" smtClean="0">
              <a:solidFill>
                <a:schemeClr val="tx1"/>
              </a:solidFill>
            </a:rPr>
            <a:t> tax max 20 years.</a:t>
          </a:r>
        </a:p>
        <a:p>
          <a:pPr algn="l"/>
          <a:r>
            <a:rPr lang="es-ES" sz="2200" b="0" dirty="0" smtClean="0">
              <a:solidFill>
                <a:schemeClr val="tx1"/>
              </a:solidFill>
            </a:rPr>
            <a:t>Capital </a:t>
          </a:r>
          <a:r>
            <a:rPr lang="es-ES" sz="2200" b="0" dirty="0" err="1" smtClean="0">
              <a:solidFill>
                <a:schemeClr val="tx1"/>
              </a:solidFill>
            </a:rPr>
            <a:t>gains</a:t>
          </a:r>
          <a:r>
            <a:rPr lang="es-ES" sz="2200" b="0" dirty="0" smtClean="0">
              <a:solidFill>
                <a:schemeClr val="tx1"/>
              </a:solidFill>
            </a:rPr>
            <a:t> can be </a:t>
          </a:r>
          <a:r>
            <a:rPr lang="es-ES" sz="2200" b="0" dirty="0" err="1" smtClean="0">
              <a:solidFill>
                <a:schemeClr val="tx1"/>
              </a:solidFill>
            </a:rPr>
            <a:t>reinvested</a:t>
          </a:r>
          <a:r>
            <a:rPr lang="es-ES" sz="2200" b="0" dirty="0" smtClean="0">
              <a:solidFill>
                <a:schemeClr val="tx1"/>
              </a:solidFill>
            </a:rPr>
            <a:t> in </a:t>
          </a:r>
          <a:r>
            <a:rPr lang="es-ES" sz="2200" b="0" dirty="0" err="1" smtClean="0">
              <a:solidFill>
                <a:schemeClr val="tx1"/>
              </a:solidFill>
            </a:rPr>
            <a:t>first</a:t>
          </a:r>
          <a:r>
            <a:rPr lang="es-ES" sz="2200" b="0" dirty="0" smtClean="0">
              <a:solidFill>
                <a:schemeClr val="tx1"/>
              </a:solidFill>
            </a:rPr>
            <a:t> </a:t>
          </a:r>
          <a:r>
            <a:rPr lang="es-ES" sz="2200" b="0" dirty="0" err="1" smtClean="0">
              <a:solidFill>
                <a:schemeClr val="tx1"/>
              </a:solidFill>
            </a:rPr>
            <a:t>domicile</a:t>
          </a:r>
          <a:r>
            <a:rPr lang="es-ES" sz="2200" b="0" dirty="0" smtClean="0">
              <a:solidFill>
                <a:schemeClr val="tx1"/>
              </a:solidFill>
            </a:rPr>
            <a:t> </a:t>
          </a:r>
          <a:r>
            <a:rPr lang="es-ES" sz="2200" b="0" dirty="0" err="1" smtClean="0">
              <a:solidFill>
                <a:schemeClr val="tx1"/>
              </a:solidFill>
            </a:rPr>
            <a:t>within</a:t>
          </a:r>
          <a:r>
            <a:rPr lang="es-ES" sz="2200" b="0" dirty="0" smtClean="0">
              <a:solidFill>
                <a:schemeClr val="tx1"/>
              </a:solidFill>
            </a:rPr>
            <a:t> 2 </a:t>
          </a:r>
          <a:r>
            <a:rPr lang="es-ES" sz="2200" b="0" dirty="0" err="1" smtClean="0">
              <a:solidFill>
                <a:schemeClr val="tx1"/>
              </a:solidFill>
            </a:rPr>
            <a:t>years</a:t>
          </a:r>
          <a:r>
            <a:rPr lang="es-ES" sz="2200" b="0" dirty="0" smtClean="0">
              <a:solidFill>
                <a:schemeClr val="tx1"/>
              </a:solidFill>
            </a:rPr>
            <a:t>.</a:t>
          </a:r>
          <a:endParaRPr lang="es-ES" sz="2200" dirty="0">
            <a:solidFill>
              <a:schemeClr val="tx1"/>
            </a:solidFill>
          </a:endParaRPr>
        </a:p>
      </dgm:t>
    </dgm:pt>
    <dgm:pt modelId="{B6350FB7-9681-4656-8EF7-1D197629A290}" type="parTrans" cxnId="{189F05B7-1F61-4462-98F4-939A8153A90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B32F19A-40C6-4CD3-8C2F-BF1C45642FA5}" type="sibTrans" cxnId="{189F05B7-1F61-4462-98F4-939A8153A90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148F827-3140-4942-A219-C2DC3BFE1B4D}">
      <dgm:prSet/>
      <dgm:spPr/>
      <dgm:t>
        <a:bodyPr/>
        <a:lstStyle/>
        <a:p>
          <a:pPr algn="l"/>
          <a:r>
            <a:rPr lang="en-US" b="1" i="0" dirty="0" smtClean="0">
              <a:solidFill>
                <a:schemeClr val="tx1"/>
              </a:solidFill>
            </a:rPr>
            <a:t>END OF CO-OWNERSHIP</a:t>
          </a:r>
          <a:endParaRPr lang="en-US" dirty="0" smtClean="0">
            <a:solidFill>
              <a:schemeClr val="tx1"/>
            </a:solidFill>
          </a:endParaRPr>
        </a:p>
        <a:p>
          <a:pPr algn="ctr"/>
          <a:r>
            <a:rPr lang="en-US" dirty="0" smtClean="0">
              <a:solidFill>
                <a:schemeClr val="tx1"/>
              </a:solidFill>
            </a:rPr>
            <a:t>Two couples in joint goods or two individuals owners split and one becomes sole owner, “special sale” I.T.P tax just 1.5% of the total property value.</a:t>
          </a:r>
          <a:endParaRPr lang="es-ES" dirty="0" smtClean="0">
            <a:solidFill>
              <a:schemeClr val="tx1"/>
            </a:solidFill>
          </a:endParaRPr>
        </a:p>
      </dgm:t>
    </dgm:pt>
    <dgm:pt modelId="{99642FD0-30D3-4AEB-BB19-D093137D5603}" type="parTrans" cxnId="{09F907B8-1D56-49AA-B1C0-99A0C6F38B61}">
      <dgm:prSet/>
      <dgm:spPr/>
      <dgm:t>
        <a:bodyPr/>
        <a:lstStyle/>
        <a:p>
          <a:endParaRPr lang="es-ES"/>
        </a:p>
      </dgm:t>
    </dgm:pt>
    <dgm:pt modelId="{EC2ECC6B-AF91-4405-B405-2E598B4ECB13}" type="sibTrans" cxnId="{09F907B8-1D56-49AA-B1C0-99A0C6F38B61}">
      <dgm:prSet/>
      <dgm:spPr/>
      <dgm:t>
        <a:bodyPr/>
        <a:lstStyle/>
        <a:p>
          <a:endParaRPr lang="es-ES"/>
        </a:p>
      </dgm:t>
    </dgm:pt>
    <dgm:pt modelId="{7144F5AA-86E7-481C-A3A0-5BA06DE93261}" type="pres">
      <dgm:prSet presAssocID="{50425788-D049-4A9F-8B53-FCF13832488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2D48C60-ADC6-47A7-9662-80DFDAEF7E86}" type="pres">
      <dgm:prSet presAssocID="{50425788-D049-4A9F-8B53-FCF138324886}" presName="arrow" presStyleLbl="bgShp" presStyleIdx="0" presStyleCnt="1" custScaleX="117647" custScaleY="98562"/>
      <dgm:spPr/>
    </dgm:pt>
    <dgm:pt modelId="{51CFB155-7529-4B43-93B6-9EF2699C688A}" type="pres">
      <dgm:prSet presAssocID="{50425788-D049-4A9F-8B53-FCF138324886}" presName="linearProcess" presStyleCnt="0"/>
      <dgm:spPr/>
    </dgm:pt>
    <dgm:pt modelId="{21387A11-7ED0-4380-A332-2DA9EB14F2A4}" type="pres">
      <dgm:prSet presAssocID="{F9127B1D-8249-4CC0-90DC-15A06057B648}" presName="textNode" presStyleLbl="node1" presStyleIdx="0" presStyleCnt="3" custScaleX="1110482" custScaleY="108509" custLinFactX="-569119" custLinFactNeighborX="-600000" custLinFactNeighborY="-589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3E2E65-4B50-4D15-9060-6323037A7E9C}" type="pres">
      <dgm:prSet presAssocID="{255B78D5-9FF6-48A7-A1BB-118A49537874}" presName="sibTrans" presStyleCnt="0"/>
      <dgm:spPr/>
    </dgm:pt>
    <dgm:pt modelId="{AF4AC7EC-38D7-491B-A46C-0DA7E3439F8B}" type="pres">
      <dgm:prSet presAssocID="{E1EAB3E7-2D17-4B77-95C9-D7D2803B1359}" presName="textNode" presStyleLbl="node1" presStyleIdx="1" presStyleCnt="3" custScaleX="967116" custScaleY="107329" custLinFactNeighborX="-15946" custLinFactNeighborY="-58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77990F-5E92-4234-9B7B-E3C5F3CB5375}" type="pres">
      <dgm:prSet presAssocID="{3B32F19A-40C6-4CD3-8C2F-BF1C45642FA5}" presName="sibTrans" presStyleCnt="0"/>
      <dgm:spPr/>
    </dgm:pt>
    <dgm:pt modelId="{11C03E8B-FFCF-4B33-9E2B-D19F1312222E}" type="pres">
      <dgm:prSet presAssocID="{B148F827-3140-4942-A219-C2DC3BFE1B4D}" presName="textNode" presStyleLbl="node1" presStyleIdx="2" presStyleCnt="3" custScaleX="1015898" custScaleY="108507" custLinFactX="-1969" custLinFactNeighborX="-100000" custLinFactNeighborY="-647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9F907B8-1D56-49AA-B1C0-99A0C6F38B61}" srcId="{50425788-D049-4A9F-8B53-FCF138324886}" destId="{B148F827-3140-4942-A219-C2DC3BFE1B4D}" srcOrd="2" destOrd="0" parTransId="{99642FD0-30D3-4AEB-BB19-D093137D5603}" sibTransId="{EC2ECC6B-AF91-4405-B405-2E598B4ECB13}"/>
    <dgm:cxn modelId="{189F05B7-1F61-4462-98F4-939A8153A907}" srcId="{50425788-D049-4A9F-8B53-FCF138324886}" destId="{E1EAB3E7-2D17-4B77-95C9-D7D2803B1359}" srcOrd="1" destOrd="0" parTransId="{B6350FB7-9681-4656-8EF7-1D197629A290}" sibTransId="{3B32F19A-40C6-4CD3-8C2F-BF1C45642FA5}"/>
    <dgm:cxn modelId="{C8E85FFA-0C42-43FB-8A5E-EB38F4EAD83A}" type="presOf" srcId="{E1EAB3E7-2D17-4B77-95C9-D7D2803B1359}" destId="{AF4AC7EC-38D7-491B-A46C-0DA7E3439F8B}" srcOrd="0" destOrd="0" presId="urn:microsoft.com/office/officeart/2005/8/layout/hProcess9"/>
    <dgm:cxn modelId="{6878800E-49A1-4D5D-B81E-B4C7A2A4FA1B}" srcId="{50425788-D049-4A9F-8B53-FCF138324886}" destId="{F9127B1D-8249-4CC0-90DC-15A06057B648}" srcOrd="0" destOrd="0" parTransId="{69DE2A63-E68B-4CE3-B092-E4B4518BFCAF}" sibTransId="{255B78D5-9FF6-48A7-A1BB-118A49537874}"/>
    <dgm:cxn modelId="{A452F86D-4BC5-4A39-BFBA-84907D224C3B}" type="presOf" srcId="{50425788-D049-4A9F-8B53-FCF138324886}" destId="{7144F5AA-86E7-481C-A3A0-5BA06DE93261}" srcOrd="0" destOrd="0" presId="urn:microsoft.com/office/officeart/2005/8/layout/hProcess9"/>
    <dgm:cxn modelId="{B34CA59B-E1BF-4860-9FAE-29C57A7F198C}" type="presOf" srcId="{B148F827-3140-4942-A219-C2DC3BFE1B4D}" destId="{11C03E8B-FFCF-4B33-9E2B-D19F1312222E}" srcOrd="0" destOrd="0" presId="urn:microsoft.com/office/officeart/2005/8/layout/hProcess9"/>
    <dgm:cxn modelId="{BEF8CC7C-2FEA-48B4-88CA-2D461ED6A250}" type="presOf" srcId="{F9127B1D-8249-4CC0-90DC-15A06057B648}" destId="{21387A11-7ED0-4380-A332-2DA9EB14F2A4}" srcOrd="0" destOrd="0" presId="urn:microsoft.com/office/officeart/2005/8/layout/hProcess9"/>
    <dgm:cxn modelId="{75D438A4-B567-4555-A49B-9D76CFF19714}" type="presParOf" srcId="{7144F5AA-86E7-481C-A3A0-5BA06DE93261}" destId="{E2D48C60-ADC6-47A7-9662-80DFDAEF7E86}" srcOrd="0" destOrd="0" presId="urn:microsoft.com/office/officeart/2005/8/layout/hProcess9"/>
    <dgm:cxn modelId="{0D87DAB1-82DD-421F-B8FB-96B06995F081}" type="presParOf" srcId="{7144F5AA-86E7-481C-A3A0-5BA06DE93261}" destId="{51CFB155-7529-4B43-93B6-9EF2699C688A}" srcOrd="1" destOrd="0" presId="urn:microsoft.com/office/officeart/2005/8/layout/hProcess9"/>
    <dgm:cxn modelId="{82341C0B-1667-4E18-B884-0CB7C5382C5D}" type="presParOf" srcId="{51CFB155-7529-4B43-93B6-9EF2699C688A}" destId="{21387A11-7ED0-4380-A332-2DA9EB14F2A4}" srcOrd="0" destOrd="0" presId="urn:microsoft.com/office/officeart/2005/8/layout/hProcess9"/>
    <dgm:cxn modelId="{96FC1B8D-540A-4A47-891C-644B09637FAE}" type="presParOf" srcId="{51CFB155-7529-4B43-93B6-9EF2699C688A}" destId="{A13E2E65-4B50-4D15-9060-6323037A7E9C}" srcOrd="1" destOrd="0" presId="urn:microsoft.com/office/officeart/2005/8/layout/hProcess9"/>
    <dgm:cxn modelId="{2C53A9DD-E529-4DCC-81D2-778837D991C6}" type="presParOf" srcId="{51CFB155-7529-4B43-93B6-9EF2699C688A}" destId="{AF4AC7EC-38D7-491B-A46C-0DA7E3439F8B}" srcOrd="2" destOrd="0" presId="urn:microsoft.com/office/officeart/2005/8/layout/hProcess9"/>
    <dgm:cxn modelId="{94872DB3-D766-41CB-88A4-8EA9411D42E5}" type="presParOf" srcId="{51CFB155-7529-4B43-93B6-9EF2699C688A}" destId="{1877990F-5E92-4234-9B7B-E3C5F3CB5375}" srcOrd="3" destOrd="0" presId="urn:microsoft.com/office/officeart/2005/8/layout/hProcess9"/>
    <dgm:cxn modelId="{8BE96FCC-4FF3-4CBC-B0AB-5318BA8ABC51}" type="presParOf" srcId="{51CFB155-7529-4B43-93B6-9EF2699C688A}" destId="{11C03E8B-FFCF-4B33-9E2B-D19F1312222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50FF5C-055D-4757-8E14-175ADDE3060D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019D47F-8551-4A2F-A8C6-DE986207C474}">
      <dgm:prSet phldrT="[Texto]" custT="1"/>
      <dgm:spPr/>
      <dgm:t>
        <a:bodyPr/>
        <a:lstStyle/>
        <a:p>
          <a:pPr algn="just"/>
          <a:r>
            <a:rPr lang="en-US" sz="4000" b="1" i="0" dirty="0" smtClean="0">
              <a:solidFill>
                <a:schemeClr val="tx1"/>
              </a:solidFill>
            </a:rPr>
            <a:t>6. PUBLIC AUCTION</a:t>
          </a:r>
        </a:p>
        <a:p>
          <a:pPr algn="just"/>
          <a:r>
            <a:rPr lang="en-US" sz="2600" b="1" i="0" dirty="0" smtClean="0">
              <a:solidFill>
                <a:schemeClr val="tx1"/>
              </a:solidFill>
            </a:rPr>
            <a:t>Law 1/2013 14.05.2013</a:t>
          </a:r>
        </a:p>
        <a:p>
          <a:pPr algn="just"/>
          <a:r>
            <a:rPr lang="en-US" sz="2600" b="0" dirty="0" smtClean="0">
              <a:solidFill>
                <a:schemeClr val="tx1"/>
              </a:solidFill>
            </a:rPr>
            <a:t>Vendor being a bank.</a:t>
          </a:r>
          <a:endParaRPr lang="es-ES" sz="2600" b="0" dirty="0" smtClean="0">
            <a:solidFill>
              <a:schemeClr val="tx1"/>
            </a:solidFill>
          </a:endParaRPr>
        </a:p>
        <a:p>
          <a:pPr algn="just"/>
          <a:r>
            <a:rPr lang="en-US" sz="2600" b="0" dirty="0" smtClean="0">
              <a:solidFill>
                <a:schemeClr val="tx1"/>
              </a:solidFill>
            </a:rPr>
            <a:t>Banks not interested in formal repossessions. </a:t>
          </a:r>
          <a:endParaRPr lang="es-ES" sz="2600" b="0" dirty="0" smtClean="0">
            <a:solidFill>
              <a:schemeClr val="tx1"/>
            </a:solidFill>
          </a:endParaRPr>
        </a:p>
        <a:p>
          <a:pPr algn="just"/>
          <a:r>
            <a:rPr lang="es-ES" sz="2600" b="0" dirty="0" err="1" smtClean="0">
              <a:solidFill>
                <a:schemeClr val="tx1"/>
              </a:solidFill>
            </a:rPr>
            <a:t>Possibility</a:t>
          </a:r>
          <a:r>
            <a:rPr lang="es-ES" sz="2600" b="0" dirty="0" smtClean="0">
              <a:solidFill>
                <a:schemeClr val="tx1"/>
              </a:solidFill>
            </a:rPr>
            <a:t> of </a:t>
          </a:r>
          <a:r>
            <a:rPr lang="es-ES" sz="2600" b="0" dirty="0" err="1" smtClean="0">
              <a:solidFill>
                <a:schemeClr val="tx1"/>
              </a:solidFill>
            </a:rPr>
            <a:t>subrogate</a:t>
          </a:r>
          <a:r>
            <a:rPr lang="es-ES" sz="2600" b="0" dirty="0" smtClean="0">
              <a:solidFill>
                <a:schemeClr val="tx1"/>
              </a:solidFill>
            </a:rPr>
            <a:t> in </a:t>
          </a:r>
          <a:r>
            <a:rPr lang="es-ES" sz="2600" b="0" dirty="0" err="1" smtClean="0">
              <a:solidFill>
                <a:schemeClr val="tx1"/>
              </a:solidFill>
            </a:rPr>
            <a:t>bank</a:t>
          </a:r>
          <a:r>
            <a:rPr lang="es-ES" sz="2600" b="0" dirty="0" smtClean="0">
              <a:solidFill>
                <a:schemeClr val="tx1"/>
              </a:solidFill>
            </a:rPr>
            <a:t> </a:t>
          </a:r>
          <a:r>
            <a:rPr lang="es-ES" sz="2600" b="0" dirty="0" err="1" smtClean="0">
              <a:solidFill>
                <a:schemeClr val="tx1"/>
              </a:solidFill>
            </a:rPr>
            <a:t>creditor</a:t>
          </a:r>
          <a:r>
            <a:rPr lang="es-ES" sz="2600" b="0" dirty="0" smtClean="0">
              <a:solidFill>
                <a:schemeClr val="tx1"/>
              </a:solidFill>
            </a:rPr>
            <a:t> </a:t>
          </a:r>
          <a:r>
            <a:rPr lang="es-ES" sz="2600" b="0" dirty="0" err="1" smtClean="0">
              <a:solidFill>
                <a:schemeClr val="tx1"/>
              </a:solidFill>
            </a:rPr>
            <a:t>court</a:t>
          </a:r>
          <a:r>
            <a:rPr lang="es-ES" sz="2600" b="0" dirty="0" smtClean="0">
              <a:solidFill>
                <a:schemeClr val="tx1"/>
              </a:solidFill>
            </a:rPr>
            <a:t> position.</a:t>
          </a:r>
        </a:p>
        <a:p>
          <a:pPr algn="just"/>
          <a:r>
            <a:rPr lang="es-ES" sz="2600" b="0" dirty="0" err="1" smtClean="0">
              <a:solidFill>
                <a:schemeClr val="tx1"/>
              </a:solidFill>
            </a:rPr>
            <a:t>Possibility</a:t>
          </a:r>
          <a:r>
            <a:rPr lang="es-ES" sz="2600" b="0" dirty="0" smtClean="0">
              <a:solidFill>
                <a:schemeClr val="tx1"/>
              </a:solidFill>
            </a:rPr>
            <a:t> of </a:t>
          </a:r>
          <a:r>
            <a:rPr lang="es-ES" sz="2600" b="0" dirty="0" err="1" smtClean="0">
              <a:solidFill>
                <a:schemeClr val="tx1"/>
              </a:solidFill>
            </a:rPr>
            <a:t>negotiation</a:t>
          </a:r>
          <a:r>
            <a:rPr lang="es-ES" sz="2600" b="0" dirty="0" smtClean="0">
              <a:solidFill>
                <a:schemeClr val="tx1"/>
              </a:solidFill>
            </a:rPr>
            <a:t> </a:t>
          </a:r>
          <a:r>
            <a:rPr lang="es-ES" sz="2600" b="0" dirty="0" err="1" smtClean="0">
              <a:solidFill>
                <a:schemeClr val="tx1"/>
              </a:solidFill>
            </a:rPr>
            <a:t>with</a:t>
          </a:r>
          <a:r>
            <a:rPr lang="es-ES" sz="2600" b="0" dirty="0" smtClean="0">
              <a:solidFill>
                <a:schemeClr val="tx1"/>
              </a:solidFill>
            </a:rPr>
            <a:t> Bank </a:t>
          </a:r>
          <a:r>
            <a:rPr lang="es-ES" sz="2600" b="0" dirty="0" err="1" smtClean="0">
              <a:solidFill>
                <a:schemeClr val="tx1"/>
              </a:solidFill>
            </a:rPr>
            <a:t>during</a:t>
          </a:r>
          <a:r>
            <a:rPr lang="es-ES" sz="2600" b="0" dirty="0" smtClean="0">
              <a:solidFill>
                <a:schemeClr val="tx1"/>
              </a:solidFill>
            </a:rPr>
            <a:t> </a:t>
          </a:r>
          <a:r>
            <a:rPr lang="es-ES" sz="2600" b="0" dirty="0" err="1" smtClean="0">
              <a:solidFill>
                <a:schemeClr val="tx1"/>
              </a:solidFill>
            </a:rPr>
            <a:t>court</a:t>
          </a:r>
          <a:r>
            <a:rPr lang="es-ES" sz="2600" b="0" dirty="0" smtClean="0">
              <a:solidFill>
                <a:schemeClr val="tx1"/>
              </a:solidFill>
            </a:rPr>
            <a:t> file.</a:t>
          </a:r>
          <a:endParaRPr lang="en-US" sz="2600" b="1" i="0" dirty="0" smtClean="0">
            <a:solidFill>
              <a:schemeClr val="tx1"/>
            </a:solidFill>
          </a:endParaRPr>
        </a:p>
        <a:p>
          <a:pPr algn="just"/>
          <a:r>
            <a:rPr lang="es-ES" sz="2600" b="0" dirty="0" err="1" smtClean="0">
              <a:solidFill>
                <a:schemeClr val="tx1"/>
              </a:solidFill>
            </a:rPr>
            <a:t>Negociate</a:t>
          </a:r>
          <a:r>
            <a:rPr lang="es-ES" sz="2600" b="0" dirty="0" smtClean="0">
              <a:solidFill>
                <a:schemeClr val="tx1"/>
              </a:solidFill>
            </a:rPr>
            <a:t> </a:t>
          </a:r>
          <a:r>
            <a:rPr lang="es-ES" sz="2600" b="0" dirty="0" err="1" smtClean="0">
              <a:solidFill>
                <a:schemeClr val="tx1"/>
              </a:solidFill>
            </a:rPr>
            <a:t>with</a:t>
          </a:r>
          <a:r>
            <a:rPr lang="es-ES" sz="2600" b="0" dirty="0" smtClean="0">
              <a:solidFill>
                <a:schemeClr val="tx1"/>
              </a:solidFill>
            </a:rPr>
            <a:t> </a:t>
          </a:r>
          <a:r>
            <a:rPr lang="es-ES" sz="2600" b="0" dirty="0" err="1" smtClean="0">
              <a:solidFill>
                <a:schemeClr val="tx1"/>
              </a:solidFill>
            </a:rPr>
            <a:t>bank</a:t>
          </a:r>
          <a:r>
            <a:rPr lang="es-ES" sz="2600" b="0" dirty="0" smtClean="0">
              <a:solidFill>
                <a:schemeClr val="tx1"/>
              </a:solidFill>
            </a:rPr>
            <a:t> </a:t>
          </a:r>
          <a:r>
            <a:rPr lang="es-ES" sz="2600" b="0" dirty="0" err="1" smtClean="0">
              <a:solidFill>
                <a:schemeClr val="tx1"/>
              </a:solidFill>
            </a:rPr>
            <a:t>before</a:t>
          </a:r>
          <a:r>
            <a:rPr lang="es-ES" sz="2600" b="0" dirty="0" smtClean="0">
              <a:solidFill>
                <a:schemeClr val="tx1"/>
              </a:solidFill>
            </a:rPr>
            <a:t> formal </a:t>
          </a:r>
          <a:r>
            <a:rPr lang="es-ES" sz="2600" b="0" dirty="0" err="1" smtClean="0">
              <a:solidFill>
                <a:schemeClr val="tx1"/>
              </a:solidFill>
            </a:rPr>
            <a:t>assignment</a:t>
          </a:r>
          <a:r>
            <a:rPr lang="es-ES" sz="2600" b="0" dirty="0" smtClean="0">
              <a:solidFill>
                <a:schemeClr val="tx1"/>
              </a:solidFill>
            </a:rPr>
            <a:t> to </a:t>
          </a:r>
          <a:r>
            <a:rPr lang="es-ES" sz="2600" b="0" dirty="0" err="1" smtClean="0">
              <a:solidFill>
                <a:schemeClr val="tx1"/>
              </a:solidFill>
            </a:rPr>
            <a:t>thirds</a:t>
          </a:r>
          <a:r>
            <a:rPr lang="es-ES" sz="2600" b="0" dirty="0" smtClean="0">
              <a:solidFill>
                <a:schemeClr val="tx1"/>
              </a:solidFill>
            </a:rPr>
            <a:t>.</a:t>
          </a:r>
        </a:p>
        <a:p>
          <a:pPr algn="just"/>
          <a:r>
            <a:rPr lang="es-ES" sz="2600" b="0" dirty="0" err="1" smtClean="0">
              <a:solidFill>
                <a:schemeClr val="tx1"/>
              </a:solidFill>
            </a:rPr>
            <a:t>Take</a:t>
          </a:r>
          <a:r>
            <a:rPr lang="es-ES" sz="2600" b="0" dirty="0" smtClean="0">
              <a:solidFill>
                <a:schemeClr val="tx1"/>
              </a:solidFill>
            </a:rPr>
            <a:t> </a:t>
          </a:r>
          <a:r>
            <a:rPr lang="es-ES" sz="2600" b="0" dirty="0" err="1" smtClean="0">
              <a:solidFill>
                <a:schemeClr val="tx1"/>
              </a:solidFill>
            </a:rPr>
            <a:t>part</a:t>
          </a:r>
          <a:r>
            <a:rPr lang="es-ES" sz="2600" b="0" dirty="0" smtClean="0">
              <a:solidFill>
                <a:schemeClr val="tx1"/>
              </a:solidFill>
            </a:rPr>
            <a:t> in </a:t>
          </a:r>
          <a:r>
            <a:rPr lang="es-ES" sz="2600" b="0" dirty="0" err="1" smtClean="0">
              <a:solidFill>
                <a:schemeClr val="tx1"/>
              </a:solidFill>
            </a:rPr>
            <a:t>auction</a:t>
          </a:r>
          <a:r>
            <a:rPr lang="es-ES" sz="2600" b="0" dirty="0" smtClean="0">
              <a:solidFill>
                <a:schemeClr val="tx1"/>
              </a:solidFill>
            </a:rPr>
            <a:t> </a:t>
          </a:r>
          <a:r>
            <a:rPr lang="es-ES" sz="2600" b="0" dirty="0" err="1" smtClean="0">
              <a:solidFill>
                <a:schemeClr val="tx1"/>
              </a:solidFill>
            </a:rPr>
            <a:t>need</a:t>
          </a:r>
          <a:r>
            <a:rPr lang="es-ES" sz="2600" b="0" dirty="0" smtClean="0">
              <a:solidFill>
                <a:schemeClr val="tx1"/>
              </a:solidFill>
            </a:rPr>
            <a:t> </a:t>
          </a:r>
          <a:r>
            <a:rPr lang="es-ES" sz="2600" b="0" dirty="0" err="1" smtClean="0">
              <a:solidFill>
                <a:schemeClr val="tx1"/>
              </a:solidFill>
            </a:rPr>
            <a:t>previous</a:t>
          </a:r>
          <a:r>
            <a:rPr lang="es-ES" sz="2600" b="0" dirty="0" smtClean="0">
              <a:solidFill>
                <a:schemeClr val="tx1"/>
              </a:solidFill>
            </a:rPr>
            <a:t> </a:t>
          </a:r>
          <a:r>
            <a:rPr lang="es-ES" sz="2600" b="0" dirty="0" err="1" smtClean="0">
              <a:solidFill>
                <a:schemeClr val="tx1"/>
              </a:solidFill>
            </a:rPr>
            <a:t>deposit</a:t>
          </a:r>
          <a:r>
            <a:rPr lang="es-ES" sz="2600" b="0" dirty="0" smtClean="0">
              <a:solidFill>
                <a:schemeClr val="tx1"/>
              </a:solidFill>
            </a:rPr>
            <a:t> of 5%.</a:t>
          </a:r>
        </a:p>
      </dgm:t>
    </dgm:pt>
    <dgm:pt modelId="{B693844A-3984-400A-82EC-2DA6EF9D607C}" type="parTrans" cxnId="{B0747F9B-F835-4EF8-BFBA-01C47ECCFAA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1D47858-4C50-4349-A994-BE1ECB14DAFE}" type="sibTrans" cxnId="{B0747F9B-F835-4EF8-BFBA-01C47ECCFAA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8BF238DE-D636-4786-9C0B-A9376EF2E708}" type="pres">
      <dgm:prSet presAssocID="{2850FF5C-055D-4757-8E14-175ADDE3060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5CCEC18-78B3-4306-BF89-BA878CC2D371}" type="pres">
      <dgm:prSet presAssocID="{1019D47F-8551-4A2F-A8C6-DE986207C474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0747F9B-F835-4EF8-BFBA-01C47ECCFAA7}" srcId="{2850FF5C-055D-4757-8E14-175ADDE3060D}" destId="{1019D47F-8551-4A2F-A8C6-DE986207C474}" srcOrd="0" destOrd="0" parTransId="{B693844A-3984-400A-82EC-2DA6EF9D607C}" sibTransId="{21D47858-4C50-4349-A994-BE1ECB14DAFE}"/>
    <dgm:cxn modelId="{F102EB0F-6A47-46C7-B640-AB5D60B446D1}" type="presOf" srcId="{2850FF5C-055D-4757-8E14-175ADDE3060D}" destId="{8BF238DE-D636-4786-9C0B-A9376EF2E708}" srcOrd="0" destOrd="0" presId="urn:microsoft.com/office/officeart/2005/8/layout/hList6"/>
    <dgm:cxn modelId="{FCC57589-02C6-4A71-9FA3-EE281B3AF724}" type="presOf" srcId="{1019D47F-8551-4A2F-A8C6-DE986207C474}" destId="{35CCEC18-78B3-4306-BF89-BA878CC2D371}" srcOrd="0" destOrd="0" presId="urn:microsoft.com/office/officeart/2005/8/layout/hList6"/>
    <dgm:cxn modelId="{17EFC6CD-31BF-4793-8CE9-2F5BFF5E02D9}" type="presParOf" srcId="{8BF238DE-D636-4786-9C0B-A9376EF2E708}" destId="{35CCEC18-78B3-4306-BF89-BA878CC2D371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085A1-B5F5-4244-8FFA-9CE830B3F722}" type="datetimeFigureOut">
              <a:rPr lang="es-ES" smtClean="0"/>
              <a:pPr/>
              <a:t>28/04/2014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0DFC0-DAAD-43A7-89F2-0604A0B7112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6665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7F6D8-A40F-4776-B744-2A85B3A9FB62}" type="datetimeFigureOut">
              <a:rPr lang="es-ES" smtClean="0"/>
              <a:pPr/>
              <a:t>28/04/2014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B2DA5-D98F-4419-B8BE-0E36B8EA924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30226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3065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4500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7768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2119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8263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3568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2755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7831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660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3099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8673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224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79837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2277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959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898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38698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428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62434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65112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8673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0884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87227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28357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01439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31295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28847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41529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1760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760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2300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7099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2141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0326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B2DA5-D98F-4419-B8BE-0E36B8EA924B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0021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4AB4-0987-42D7-A760-C717EDC6B3F6}" type="datetime1">
              <a:rPr lang="es-ES" smtClean="0"/>
              <a:pPr/>
              <a:t>28/04/2014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3763-6893-41E2-81B7-5681820B82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8163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4FFE8-DD37-4B9F-82BD-63F7FD185471}" type="datetime1">
              <a:rPr lang="es-ES" smtClean="0"/>
              <a:pPr/>
              <a:t>28/04/2014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3763-6893-41E2-81B7-5681820B82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1361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5DFB-08CD-4B44-BD11-D30C0D5D1312}" type="datetime1">
              <a:rPr lang="es-ES" smtClean="0"/>
              <a:pPr/>
              <a:t>28/04/2014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3763-6893-41E2-81B7-5681820B82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387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82902-C416-4E66-AD75-14970147E5BD}" type="datetime1">
              <a:rPr lang="es-ES" smtClean="0"/>
              <a:pPr/>
              <a:t>28/04/2014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3763-6893-41E2-81B7-5681820B82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1770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301E-FC97-48AD-9F91-94C1F8387066}" type="datetime1">
              <a:rPr lang="es-ES" smtClean="0"/>
              <a:pPr/>
              <a:t>28/04/2014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3763-6893-41E2-81B7-5681820B82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595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C464-5854-45AC-8130-5417E452AAD6}" type="datetime1">
              <a:rPr lang="es-ES" smtClean="0"/>
              <a:pPr/>
              <a:t>28/04/2014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3763-6893-41E2-81B7-5681820B82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086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C11-7C11-466F-AE05-7F4ABBE988E2}" type="datetime1">
              <a:rPr lang="es-ES" smtClean="0"/>
              <a:pPr/>
              <a:t>28/04/2014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3763-6893-41E2-81B7-5681820B82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582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44AC-374E-426F-A93B-5B9FB0E81F19}" type="datetime1">
              <a:rPr lang="es-ES" smtClean="0"/>
              <a:pPr/>
              <a:t>28/04/2014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3763-6893-41E2-81B7-5681820B82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4747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B89A-CC9F-47E4-8FF6-A568B683D73C}" type="datetime1">
              <a:rPr lang="es-ES" smtClean="0"/>
              <a:pPr/>
              <a:t>28/04/2014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3763-6893-41E2-81B7-5681820B82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052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781B6-98CB-4E0C-9487-116DE0D22617}" type="datetime1">
              <a:rPr lang="es-ES" smtClean="0"/>
              <a:pPr/>
              <a:t>28/04/2014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3763-6893-41E2-81B7-5681820B82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644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C345-522A-451F-967F-2927EB17DCFB}" type="datetime1">
              <a:rPr lang="es-ES" smtClean="0"/>
              <a:pPr/>
              <a:t>28/04/2014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3763-6893-41E2-81B7-5681820B82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5718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12263-CDE4-4AFE-B802-7EC7C0D13CA9}" type="datetime1">
              <a:rPr lang="es-ES" smtClean="0"/>
              <a:pPr/>
              <a:t>28/04/2014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03763-6893-41E2-81B7-5681820B82E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99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package" Target="../embeddings/Microsoft_Word_Document1.docx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297" y="184949"/>
            <a:ext cx="3635209" cy="617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2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pic>
        <p:nvPicPr>
          <p:cNvPr id="3" name="Picture 4" descr="Captura ingreso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4"/>
          <a:stretch/>
        </p:blipFill>
        <p:spPr bwMode="auto">
          <a:xfrm>
            <a:off x="2496457" y="1133707"/>
            <a:ext cx="6823528" cy="49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477078" y="184741"/>
            <a:ext cx="48622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err="1" smtClean="0"/>
              <a:t>S.A.R.E.B’s</a:t>
            </a:r>
            <a:r>
              <a:rPr lang="es-ES" sz="4000" b="1" dirty="0" smtClean="0"/>
              <a:t> ACTIVITY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933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28" y="163546"/>
            <a:ext cx="8781143" cy="60485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142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pic>
        <p:nvPicPr>
          <p:cNvPr id="7170" name="Picture 2" descr="E:\VARIOS ABRIL 2014\Scandinavian presentation March 2014\Presentación + power\CostaSol-Sp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29" y="393700"/>
            <a:ext cx="11376621" cy="570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07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pic>
        <p:nvPicPr>
          <p:cNvPr id="6146" name="Picture 2" descr="E:\VARIOS ABRIL 2014\Scandinavian presentation March 2014\Presentación + power\CostaSol-Andaluci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62" y="571500"/>
            <a:ext cx="11022288" cy="55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83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/>
          <a:srcRect t="18204" r="4709" b="6795"/>
          <a:stretch/>
        </p:blipFill>
        <p:spPr>
          <a:xfrm>
            <a:off x="339611" y="522514"/>
            <a:ext cx="11512778" cy="50945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pic>
        <p:nvPicPr>
          <p:cNvPr id="5" name="Picture 2" descr="E:\VARIOS ABRIL 2014\Scandinavian presentation March 2014\Presentación + power\CostaSol-Andalucia-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r="16893" b="18736"/>
          <a:stretch/>
        </p:blipFill>
        <p:spPr bwMode="auto">
          <a:xfrm>
            <a:off x="7505700" y="2991425"/>
            <a:ext cx="4346689" cy="2625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44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083093625"/>
              </p:ext>
            </p:extLst>
          </p:nvPr>
        </p:nvGraphicFramePr>
        <p:xfrm>
          <a:off x="385737" y="577517"/>
          <a:ext cx="11438020" cy="5406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WELT ABOGADOS             http://www.weltabogados.com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6602279" y="5614402"/>
            <a:ext cx="681926" cy="2923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sz="1300" b="1" dirty="0" err="1" smtClean="0">
                <a:solidFill>
                  <a:schemeClr val="bg2">
                    <a:lumMod val="50000"/>
                  </a:schemeClr>
                </a:solidFill>
              </a:rPr>
              <a:t>Iceland</a:t>
            </a:r>
            <a:endParaRPr lang="es-ES" sz="13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2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% stock / total stock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58" y="0"/>
            <a:ext cx="6490941" cy="62198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75627" y="6356350"/>
            <a:ext cx="4038600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Source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: </a:t>
            </a:r>
            <a:r>
              <a:rPr lang="es-ES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Ministerio Fomento, 2014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68968" y="2295733"/>
            <a:ext cx="2188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STOCK OF UNSOLD HOUSES</a:t>
            </a:r>
            <a:endParaRPr lang="es-ES" sz="3600" b="1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80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17873" t="24172" r="20216" b="16915"/>
          <a:stretch/>
        </p:blipFill>
        <p:spPr>
          <a:xfrm>
            <a:off x="1248228" y="835297"/>
            <a:ext cx="9144001" cy="4892041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857829" y="228600"/>
            <a:ext cx="863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/>
              <a:t>UNSOLD PROPERTY STOCK (SPAIN)</a:t>
            </a:r>
            <a:endParaRPr lang="es-ES" sz="4400" b="1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1524000" y="5995481"/>
            <a:ext cx="2685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/>
              <a:t>Source</a:t>
            </a:r>
            <a:r>
              <a:rPr lang="es-ES" sz="1600" dirty="0" smtClean="0"/>
              <a:t>: CBRE, 2013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28095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18207" t="22008" r="20773" b="17155"/>
          <a:stretch/>
        </p:blipFill>
        <p:spPr>
          <a:xfrm>
            <a:off x="1156062" y="1028521"/>
            <a:ext cx="8684623" cy="486817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53440" y="259080"/>
            <a:ext cx="9707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/>
              <a:t>FOREIGN DEMAND</a:t>
            </a:r>
            <a:endParaRPr lang="es-ES" sz="4400" b="1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177143" y="5896696"/>
            <a:ext cx="2685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/>
              <a:t>Source</a:t>
            </a:r>
            <a:r>
              <a:rPr lang="es-ES" sz="1600" dirty="0" smtClean="0"/>
              <a:t>: CBRE, 2013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80380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01425"/>
            <a:ext cx="10515600" cy="636314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/>
              <a:t>WHO IS BUYING?</a:t>
            </a:r>
            <a:endParaRPr lang="es-ES" sz="3600" dirty="0"/>
          </a:p>
          <a:p>
            <a:pPr algn="just">
              <a:lnSpc>
                <a:spcPct val="120000"/>
              </a:lnSpc>
            </a:pPr>
            <a:r>
              <a:rPr lang="en-US" sz="2400" b="1" dirty="0"/>
              <a:t>The Scandinavian market has revitalized</a:t>
            </a:r>
            <a:r>
              <a:rPr lang="en-US" sz="2400" dirty="0"/>
              <a:t>: Swedish, Danish, Norwegian and Finnish buyers. The Norwegian market, </a:t>
            </a:r>
            <a:r>
              <a:rPr lang="en-US" sz="2400" dirty="0" smtClean="0"/>
              <a:t>oil-based</a:t>
            </a:r>
            <a:r>
              <a:rPr lang="en-US" sz="2400" dirty="0"/>
              <a:t>, has not experienced any kind of recession. </a:t>
            </a:r>
            <a:r>
              <a:rPr lang="en-US" sz="2400" dirty="0" smtClean="0"/>
              <a:t>Nordic </a:t>
            </a:r>
            <a:r>
              <a:rPr lang="en-US" sz="2400" dirty="0"/>
              <a:t>economies strong, due primarily to the attractive, present South </a:t>
            </a:r>
            <a:r>
              <a:rPr lang="en-US" sz="2400" dirty="0" smtClean="0"/>
              <a:t>European </a:t>
            </a:r>
            <a:r>
              <a:rPr lang="en-US" sz="2400" dirty="0"/>
              <a:t>property prices.</a:t>
            </a:r>
            <a:endParaRPr lang="es-ES" sz="2400" dirty="0"/>
          </a:p>
          <a:p>
            <a:pPr algn="just"/>
            <a:r>
              <a:rPr lang="en-US" sz="2400" b="1" dirty="0"/>
              <a:t>The Russian and Eastern European markets</a:t>
            </a:r>
            <a:r>
              <a:rPr lang="en-US" sz="2400" dirty="0"/>
              <a:t>, more and more important. </a:t>
            </a:r>
          </a:p>
          <a:p>
            <a:pPr algn="just"/>
            <a:r>
              <a:rPr lang="en-US" sz="2400" b="1" dirty="0"/>
              <a:t>The Netherlands and </a:t>
            </a:r>
            <a:r>
              <a:rPr lang="en-US" sz="2400" b="1" dirty="0" smtClean="0"/>
              <a:t>Belgium</a:t>
            </a:r>
            <a:r>
              <a:rPr lang="en-US" sz="2400" dirty="0" smtClean="0"/>
              <a:t>;</a:t>
            </a:r>
            <a:r>
              <a:rPr lang="en-US" sz="2400" dirty="0"/>
              <a:t> strong markets because of the price drop.</a:t>
            </a:r>
            <a:endParaRPr lang="es-ES" sz="2400" dirty="0"/>
          </a:p>
          <a:p>
            <a:pPr algn="just"/>
            <a:r>
              <a:rPr lang="en-US" sz="2400" b="1" dirty="0"/>
              <a:t>The French </a:t>
            </a:r>
            <a:r>
              <a:rPr lang="en-US" sz="2400" b="1" dirty="0" smtClean="0"/>
              <a:t>market</a:t>
            </a:r>
            <a:r>
              <a:rPr lang="en-US" sz="2400" dirty="0" smtClean="0"/>
              <a:t>,</a:t>
            </a:r>
            <a:r>
              <a:rPr lang="en-US" sz="2400" dirty="0"/>
              <a:t> the most recent important European market to discover Marbella. Why? recent change in government, increase in taxes, with many seeking to become Spanish residents to achieve a lower taxation level.</a:t>
            </a:r>
          </a:p>
          <a:p>
            <a:pPr algn="just"/>
            <a:r>
              <a:rPr lang="en-US" sz="2400" b="1" dirty="0"/>
              <a:t>The United Kingdom and the German markets</a:t>
            </a:r>
            <a:r>
              <a:rPr lang="en-US" sz="2400" dirty="0"/>
              <a:t> still remain among the most important markets in the Marbella area.</a:t>
            </a:r>
          </a:p>
          <a:p>
            <a:pPr algn="just"/>
            <a:r>
              <a:rPr lang="en-US" sz="2400" b="1" dirty="0"/>
              <a:t>Chinese market</a:t>
            </a:r>
            <a:r>
              <a:rPr lang="en-US" sz="2400" dirty="0"/>
              <a:t>, trying to get residency through new investment </a:t>
            </a:r>
            <a:r>
              <a:rPr lang="en-US" sz="2400" dirty="0" smtClean="0"/>
              <a:t>regulations, as well as far East countries. </a:t>
            </a:r>
            <a:r>
              <a:rPr lang="en-US" sz="2400" dirty="0"/>
              <a:t>In Spain and Portugal, total investment of €</a:t>
            </a:r>
            <a:r>
              <a:rPr lang="en-US" sz="2400" dirty="0" smtClean="0"/>
              <a:t>500.000 guarantees </a:t>
            </a:r>
            <a:r>
              <a:rPr lang="en-US" sz="2400" dirty="0"/>
              <a:t>residency. </a:t>
            </a:r>
            <a:endParaRPr lang="es-ES" sz="2400" dirty="0"/>
          </a:p>
          <a:p>
            <a:pPr marL="0" indent="0">
              <a:buNone/>
            </a:pPr>
            <a:endParaRPr lang="es-ES" sz="1900" dirty="0" smtClean="0"/>
          </a:p>
          <a:p>
            <a:pPr marL="0" indent="0">
              <a:buNone/>
            </a:pPr>
            <a:r>
              <a:rPr lang="es-ES" sz="1700" dirty="0" err="1" smtClean="0"/>
              <a:t>Source</a:t>
            </a:r>
            <a:r>
              <a:rPr lang="es-ES" sz="1700" dirty="0"/>
              <a:t>: </a:t>
            </a:r>
            <a:r>
              <a:rPr lang="es-ES" sz="1700" dirty="0" err="1"/>
              <a:t>Newspaper</a:t>
            </a:r>
            <a:r>
              <a:rPr lang="es-ES" sz="1700" dirty="0"/>
              <a:t> SUR, </a:t>
            </a:r>
            <a:r>
              <a:rPr lang="es-ES" sz="1700" dirty="0" err="1"/>
              <a:t>March</a:t>
            </a:r>
            <a:r>
              <a:rPr lang="es-ES" sz="1700" dirty="0"/>
              <a:t> 2014</a:t>
            </a:r>
          </a:p>
          <a:p>
            <a:endParaRPr lang="es-ES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942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4000"/>
            <a:lum/>
          </a:blip>
          <a:srcRect/>
          <a:stretch>
            <a:fillRect l="-6000" t="1000" r="-2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2172" y="611868"/>
            <a:ext cx="10813143" cy="5280932"/>
          </a:xfrm>
        </p:spPr>
        <p:txBody>
          <a:bodyPr>
            <a:normAutofit fontScale="90000"/>
          </a:bodyPr>
          <a:lstStyle/>
          <a:p>
            <a:pPr algn="ctr"/>
            <a:r>
              <a:rPr lang="es-ES" sz="6700" b="1" dirty="0" smtClean="0">
                <a:solidFill>
                  <a:srgbClr val="0070C0"/>
                </a:solidFill>
                <a:latin typeface="Cooper Black" panose="0208090404030B020404" pitchFamily="18" charset="0"/>
              </a:rPr>
              <a:t>UPDATES IN SPANISH PROPERTY MARKET</a:t>
            </a:r>
            <a:r>
              <a:rPr lang="es-ES" sz="4500" b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es-ES" sz="4500" b="1" dirty="0" smtClean="0">
                <a:solidFill>
                  <a:srgbClr val="0070C0"/>
                </a:solidFill>
                <a:latin typeface="+mn-lt"/>
              </a:rPr>
            </a:br>
            <a:r>
              <a:rPr lang="es-ES" sz="4500" b="1" dirty="0">
                <a:solidFill>
                  <a:srgbClr val="0070C0"/>
                </a:solidFill>
                <a:latin typeface="+mn-lt"/>
              </a:rPr>
              <a:t/>
            </a:r>
            <a:br>
              <a:rPr lang="es-ES" sz="4500" b="1" dirty="0">
                <a:solidFill>
                  <a:srgbClr val="0070C0"/>
                </a:solidFill>
                <a:latin typeface="+mn-lt"/>
              </a:rPr>
            </a:br>
            <a:r>
              <a:rPr lang="es-ES" sz="4500" b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es-ES" sz="4500" b="1" dirty="0" smtClean="0">
                <a:solidFill>
                  <a:srgbClr val="0070C0"/>
                </a:solidFill>
                <a:latin typeface="+mn-lt"/>
              </a:rPr>
            </a:br>
            <a:r>
              <a:rPr lang="es-ES" sz="4500" b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es-ES" sz="4500" b="1" dirty="0" smtClean="0">
                <a:solidFill>
                  <a:srgbClr val="0070C0"/>
                </a:solidFill>
                <a:latin typeface="+mn-lt"/>
              </a:rPr>
            </a:br>
            <a:r>
              <a:rPr lang="es-ES" sz="4500" b="1" dirty="0">
                <a:solidFill>
                  <a:srgbClr val="0070C0"/>
                </a:solidFill>
                <a:latin typeface="+mn-lt"/>
              </a:rPr>
              <a:t/>
            </a:r>
            <a:br>
              <a:rPr lang="es-ES" sz="4500" b="1" dirty="0">
                <a:solidFill>
                  <a:srgbClr val="0070C0"/>
                </a:solidFill>
                <a:latin typeface="+mn-lt"/>
              </a:rPr>
            </a:br>
            <a:r>
              <a:rPr lang="es-ES" sz="4000" b="1" dirty="0" err="1" smtClean="0">
                <a:solidFill>
                  <a:srgbClr val="0067B4"/>
                </a:solidFill>
                <a:latin typeface="+mn-lt"/>
              </a:rPr>
              <a:t>Presented</a:t>
            </a:r>
            <a:r>
              <a:rPr lang="es-ES" sz="4000" b="1" dirty="0" smtClean="0">
                <a:solidFill>
                  <a:srgbClr val="0067B4"/>
                </a:solidFill>
                <a:latin typeface="+mn-lt"/>
              </a:rPr>
              <a:t> </a:t>
            </a:r>
            <a:r>
              <a:rPr lang="es-ES" sz="4000" b="1" dirty="0" err="1" smtClean="0">
                <a:solidFill>
                  <a:srgbClr val="0067B4"/>
                </a:solidFill>
                <a:latin typeface="+mn-lt"/>
              </a:rPr>
              <a:t>by</a:t>
            </a:r>
            <a:r>
              <a:rPr lang="es-ES" sz="4000" b="1" dirty="0" smtClean="0">
                <a:solidFill>
                  <a:srgbClr val="0067B4"/>
                </a:solidFill>
                <a:latin typeface="+mn-lt"/>
              </a:rPr>
              <a:t>: Mauricio Martínez León</a:t>
            </a:r>
            <a:br>
              <a:rPr lang="es-ES" sz="4000" b="1" dirty="0" smtClean="0">
                <a:solidFill>
                  <a:srgbClr val="0067B4"/>
                </a:solidFill>
                <a:latin typeface="+mn-lt"/>
              </a:rPr>
            </a:br>
            <a:r>
              <a:rPr lang="es-ES" sz="4000" b="1" dirty="0" smtClean="0">
                <a:solidFill>
                  <a:srgbClr val="0067B4"/>
                </a:solidFill>
                <a:latin typeface="+mn-lt"/>
              </a:rPr>
              <a:t>Director of </a:t>
            </a:r>
            <a:r>
              <a:rPr lang="es-ES" sz="4000" b="1" dirty="0" err="1" smtClean="0">
                <a:solidFill>
                  <a:srgbClr val="0067B4"/>
                </a:solidFill>
                <a:latin typeface="+mn-lt"/>
              </a:rPr>
              <a:t>Welt</a:t>
            </a:r>
            <a:r>
              <a:rPr lang="es-ES" sz="4000" b="1" dirty="0" smtClean="0">
                <a:solidFill>
                  <a:srgbClr val="0067B4"/>
                </a:solidFill>
                <a:latin typeface="+mn-lt"/>
              </a:rPr>
              <a:t> Abogados</a:t>
            </a:r>
            <a:br>
              <a:rPr lang="es-ES" sz="4000" b="1" dirty="0" smtClean="0">
                <a:solidFill>
                  <a:srgbClr val="0067B4"/>
                </a:solidFill>
                <a:latin typeface="+mn-lt"/>
              </a:rPr>
            </a:br>
            <a:r>
              <a:rPr lang="es-ES" sz="4000" b="1" dirty="0" err="1" smtClean="0">
                <a:solidFill>
                  <a:srgbClr val="0067B4"/>
                </a:solidFill>
                <a:latin typeface="+mn-lt"/>
              </a:rPr>
              <a:t>Stockholm</a:t>
            </a:r>
            <a:r>
              <a:rPr lang="es-ES" sz="4000" b="1" dirty="0" smtClean="0">
                <a:solidFill>
                  <a:srgbClr val="0067B4"/>
                </a:solidFill>
                <a:latin typeface="+mn-lt"/>
              </a:rPr>
              <a:t>, </a:t>
            </a:r>
            <a:r>
              <a:rPr lang="es-ES" sz="4000" b="1" dirty="0" err="1" smtClean="0">
                <a:solidFill>
                  <a:srgbClr val="0067B4"/>
                </a:solidFill>
                <a:latin typeface="+mn-lt"/>
              </a:rPr>
              <a:t>May</a:t>
            </a:r>
            <a:r>
              <a:rPr lang="es-ES" sz="4000" b="1" dirty="0" smtClean="0">
                <a:solidFill>
                  <a:srgbClr val="0067B4"/>
                </a:solidFill>
                <a:latin typeface="+mn-lt"/>
              </a:rPr>
              <a:t> 2014</a:t>
            </a:r>
            <a:endParaRPr lang="es-ES" sz="4000" b="1" dirty="0">
              <a:solidFill>
                <a:srgbClr val="0067B4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830286" y="6356350"/>
            <a:ext cx="5323114" cy="365125"/>
          </a:xfrm>
        </p:spPr>
        <p:txBody>
          <a:bodyPr/>
          <a:lstStyle/>
          <a:p>
            <a:r>
              <a:rPr lang="es-ES" sz="1400" smtClean="0">
                <a:solidFill>
                  <a:schemeClr val="bg2">
                    <a:lumMod val="50000"/>
                  </a:schemeClr>
                </a:solidFill>
              </a:rPr>
              <a:t>WELT ABOGADOS             http://www.weltabogados.com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601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2263" y="275771"/>
            <a:ext cx="10821537" cy="618308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" sz="4400" b="1" dirty="0"/>
              <a:t>NEW HOUSING SOLD </a:t>
            </a:r>
            <a:r>
              <a:rPr lang="es-ES" sz="4400" b="1" dirty="0" smtClean="0"/>
              <a:t>IN 2013</a:t>
            </a:r>
          </a:p>
          <a:p>
            <a:pPr marL="0" indent="0">
              <a:buNone/>
            </a:pPr>
            <a:endParaRPr lang="es-ES" sz="4400" b="1" dirty="0" smtClean="0"/>
          </a:p>
          <a:p>
            <a:pPr algn="just"/>
            <a:r>
              <a:rPr lang="es-ES" sz="3300" b="1" dirty="0" err="1" smtClean="0"/>
              <a:t>Spain</a:t>
            </a:r>
            <a:r>
              <a:rPr lang="es-ES" sz="3300" b="1" dirty="0"/>
              <a:t>: </a:t>
            </a:r>
            <a:r>
              <a:rPr lang="es-ES" sz="3300" dirty="0"/>
              <a:t>145.241 </a:t>
            </a:r>
            <a:r>
              <a:rPr lang="es-ES" sz="3300" dirty="0" err="1"/>
              <a:t>properties</a:t>
            </a:r>
            <a:r>
              <a:rPr lang="es-ES" sz="3300" dirty="0"/>
              <a:t> </a:t>
            </a:r>
            <a:r>
              <a:rPr lang="es-ES" sz="3300" dirty="0" err="1"/>
              <a:t>sold</a:t>
            </a:r>
            <a:r>
              <a:rPr lang="es-ES" sz="3300" dirty="0"/>
              <a:t> (new </a:t>
            </a:r>
            <a:r>
              <a:rPr lang="es-ES" sz="3300" dirty="0" err="1"/>
              <a:t>houses</a:t>
            </a:r>
            <a:r>
              <a:rPr lang="es-ES" sz="3300" dirty="0" smtClean="0"/>
              <a:t>).</a:t>
            </a:r>
            <a:endParaRPr lang="es-ES" sz="3300" dirty="0"/>
          </a:p>
          <a:p>
            <a:pPr algn="just"/>
            <a:r>
              <a:rPr lang="es-ES" sz="3300" b="1" dirty="0"/>
              <a:t>Andalucía: </a:t>
            </a:r>
            <a:r>
              <a:rPr lang="es-ES" sz="3300" dirty="0"/>
              <a:t>32.201 (new </a:t>
            </a:r>
            <a:r>
              <a:rPr lang="es-ES" sz="3300" dirty="0" err="1"/>
              <a:t>houses</a:t>
            </a:r>
            <a:r>
              <a:rPr lang="es-ES" sz="3300" dirty="0" smtClean="0"/>
              <a:t>).</a:t>
            </a:r>
            <a:endParaRPr lang="es-ES" sz="3300" dirty="0"/>
          </a:p>
          <a:p>
            <a:pPr algn="just"/>
            <a:r>
              <a:rPr lang="es-ES" sz="3300" b="1" dirty="0"/>
              <a:t>In Málaga 2013 </a:t>
            </a:r>
            <a:r>
              <a:rPr lang="es-ES" sz="3300" dirty="0"/>
              <a:t>(new </a:t>
            </a:r>
            <a:r>
              <a:rPr lang="es-ES" sz="3300" dirty="0" err="1"/>
              <a:t>houses</a:t>
            </a:r>
            <a:r>
              <a:rPr lang="es-ES" sz="3300" dirty="0"/>
              <a:t>): 9.526 </a:t>
            </a:r>
            <a:r>
              <a:rPr lang="es-ES" sz="3300" dirty="0" err="1"/>
              <a:t>properties</a:t>
            </a:r>
            <a:r>
              <a:rPr lang="es-ES" sz="3300" dirty="0"/>
              <a:t> </a:t>
            </a:r>
            <a:r>
              <a:rPr lang="es-ES" sz="3300" dirty="0" err="1"/>
              <a:t>sold</a:t>
            </a:r>
            <a:r>
              <a:rPr lang="es-ES" sz="3300" dirty="0"/>
              <a:t>; 4.640 </a:t>
            </a:r>
            <a:r>
              <a:rPr lang="es-ES" sz="3300" dirty="0" err="1"/>
              <a:t>bought</a:t>
            </a:r>
            <a:r>
              <a:rPr lang="es-ES" sz="3300" dirty="0"/>
              <a:t> </a:t>
            </a:r>
            <a:r>
              <a:rPr lang="es-ES" sz="3300" dirty="0" err="1"/>
              <a:t>by</a:t>
            </a:r>
            <a:r>
              <a:rPr lang="es-ES" sz="3300" dirty="0"/>
              <a:t> </a:t>
            </a:r>
            <a:r>
              <a:rPr lang="es-ES" sz="3300" dirty="0" err="1"/>
              <a:t>foreigners</a:t>
            </a:r>
            <a:r>
              <a:rPr lang="es-ES" sz="3300" dirty="0"/>
              <a:t> (50</a:t>
            </a:r>
            <a:r>
              <a:rPr lang="es-ES" sz="3300" dirty="0" smtClean="0"/>
              <a:t>%).</a:t>
            </a:r>
            <a:endParaRPr lang="es-ES" sz="3300" dirty="0"/>
          </a:p>
          <a:p>
            <a:pPr algn="just"/>
            <a:r>
              <a:rPr lang="es-ES" sz="3300" b="1" dirty="0"/>
              <a:t>In Málaga 2007 </a:t>
            </a:r>
            <a:r>
              <a:rPr lang="es-ES" sz="3300" dirty="0"/>
              <a:t>(new </a:t>
            </a:r>
            <a:r>
              <a:rPr lang="es-ES" sz="3300" dirty="0" err="1"/>
              <a:t>houses</a:t>
            </a:r>
            <a:r>
              <a:rPr lang="es-ES" sz="3300" dirty="0"/>
              <a:t>): 45.000 </a:t>
            </a:r>
            <a:r>
              <a:rPr lang="es-ES" sz="3300" dirty="0" err="1"/>
              <a:t>properties</a:t>
            </a:r>
            <a:r>
              <a:rPr lang="es-ES" sz="3300" dirty="0"/>
              <a:t> </a:t>
            </a:r>
            <a:r>
              <a:rPr lang="es-ES" sz="3300" dirty="0" err="1"/>
              <a:t>sold</a:t>
            </a:r>
            <a:r>
              <a:rPr lang="es-ES" sz="3300" dirty="0"/>
              <a:t>; 16.800 </a:t>
            </a:r>
            <a:r>
              <a:rPr lang="es-ES" sz="3300" dirty="0" err="1"/>
              <a:t>bought</a:t>
            </a:r>
            <a:r>
              <a:rPr lang="es-ES" sz="3300" dirty="0"/>
              <a:t> </a:t>
            </a:r>
            <a:r>
              <a:rPr lang="es-ES" sz="3300" dirty="0" err="1"/>
              <a:t>by</a:t>
            </a:r>
            <a:r>
              <a:rPr lang="es-ES" sz="3300" dirty="0"/>
              <a:t> </a:t>
            </a:r>
            <a:r>
              <a:rPr lang="es-ES" sz="3300" dirty="0" err="1"/>
              <a:t>foreigners</a:t>
            </a:r>
            <a:r>
              <a:rPr lang="es-ES" sz="3300" dirty="0"/>
              <a:t> (30</a:t>
            </a:r>
            <a:r>
              <a:rPr lang="es-ES" sz="3300" dirty="0" smtClean="0"/>
              <a:t>%).</a:t>
            </a:r>
          </a:p>
          <a:p>
            <a:pPr algn="just"/>
            <a:r>
              <a:rPr lang="es-ES" sz="3300" dirty="0" err="1"/>
              <a:t>Property</a:t>
            </a:r>
            <a:r>
              <a:rPr lang="es-ES" sz="3300" dirty="0"/>
              <a:t> sales </a:t>
            </a:r>
            <a:r>
              <a:rPr lang="es-ES" sz="3300" dirty="0" err="1"/>
              <a:t>increased</a:t>
            </a:r>
            <a:r>
              <a:rPr lang="es-ES" sz="3300" dirty="0"/>
              <a:t> more in Marbella </a:t>
            </a:r>
            <a:r>
              <a:rPr lang="es-ES" sz="3300" dirty="0" err="1"/>
              <a:t>last</a:t>
            </a:r>
            <a:r>
              <a:rPr lang="es-ES" sz="3300" dirty="0"/>
              <a:t> </a:t>
            </a:r>
            <a:r>
              <a:rPr lang="es-ES" sz="3300" dirty="0" err="1"/>
              <a:t>year</a:t>
            </a:r>
            <a:r>
              <a:rPr lang="es-ES" sz="3300" dirty="0"/>
              <a:t> </a:t>
            </a:r>
            <a:r>
              <a:rPr lang="es-ES" sz="3300" dirty="0" err="1"/>
              <a:t>anywhere</a:t>
            </a:r>
            <a:r>
              <a:rPr lang="es-ES" sz="3300" dirty="0"/>
              <a:t> </a:t>
            </a:r>
            <a:r>
              <a:rPr lang="es-ES" sz="3300" dirty="0" err="1"/>
              <a:t>else</a:t>
            </a:r>
            <a:r>
              <a:rPr lang="es-ES" sz="3300" dirty="0"/>
              <a:t> in </a:t>
            </a:r>
            <a:r>
              <a:rPr lang="es-ES" sz="3300" dirty="0" err="1"/>
              <a:t>Spain</a:t>
            </a:r>
            <a:r>
              <a:rPr lang="es-ES" sz="3300" dirty="0"/>
              <a:t>.</a:t>
            </a:r>
          </a:p>
          <a:p>
            <a:pPr algn="just"/>
            <a:r>
              <a:rPr lang="es-ES" sz="3300" dirty="0" err="1" smtClean="0"/>
              <a:t>Property</a:t>
            </a:r>
            <a:r>
              <a:rPr lang="es-ES" sz="3300" dirty="0" smtClean="0"/>
              <a:t> </a:t>
            </a:r>
            <a:r>
              <a:rPr lang="es-ES" sz="3300" dirty="0" err="1"/>
              <a:t>transactions</a:t>
            </a:r>
            <a:r>
              <a:rPr lang="es-ES" sz="3300" dirty="0"/>
              <a:t>: </a:t>
            </a:r>
            <a:r>
              <a:rPr lang="es-ES" sz="3300" dirty="0" smtClean="0"/>
              <a:t>Marbella: 3.115 </a:t>
            </a:r>
            <a:r>
              <a:rPr lang="es-ES" sz="3300" dirty="0"/>
              <a:t>in 2013, </a:t>
            </a:r>
            <a:r>
              <a:rPr lang="es-ES" sz="3300" dirty="0" err="1" smtClean="0"/>
              <a:t>increasement</a:t>
            </a:r>
            <a:r>
              <a:rPr lang="es-ES" sz="3300" dirty="0" smtClean="0"/>
              <a:t> </a:t>
            </a:r>
            <a:r>
              <a:rPr lang="es-ES" sz="3300" dirty="0"/>
              <a:t>of 23.6%; similar figure to pre-crisis </a:t>
            </a:r>
            <a:r>
              <a:rPr lang="es-ES" sz="3300" dirty="0" err="1"/>
              <a:t>results</a:t>
            </a:r>
            <a:r>
              <a:rPr lang="es-ES" sz="3300" dirty="0"/>
              <a:t> (2007</a:t>
            </a:r>
            <a:r>
              <a:rPr lang="es-ES" sz="3300" dirty="0" smtClean="0"/>
              <a:t>).</a:t>
            </a:r>
          </a:p>
          <a:p>
            <a:pPr algn="just"/>
            <a:r>
              <a:rPr lang="es-ES" sz="3300" dirty="0"/>
              <a:t>37% </a:t>
            </a:r>
            <a:r>
              <a:rPr lang="es-ES" sz="3300" dirty="0" err="1"/>
              <a:t>increase</a:t>
            </a:r>
            <a:r>
              <a:rPr lang="es-ES" sz="3300" dirty="0"/>
              <a:t> of new </a:t>
            </a:r>
            <a:r>
              <a:rPr lang="es-ES" sz="3300" dirty="0" err="1"/>
              <a:t>houses</a:t>
            </a:r>
            <a:r>
              <a:rPr lang="es-ES" sz="3300" dirty="0"/>
              <a:t> </a:t>
            </a:r>
            <a:r>
              <a:rPr lang="es-ES" sz="3300" dirty="0" err="1"/>
              <a:t>sold</a:t>
            </a:r>
            <a:r>
              <a:rPr lang="es-ES" sz="3300" dirty="0"/>
              <a:t> in Andalucía.</a:t>
            </a:r>
          </a:p>
          <a:p>
            <a:pPr marL="0" indent="0" algn="just">
              <a:buNone/>
            </a:pPr>
            <a:endParaRPr lang="es-ES" dirty="0"/>
          </a:p>
          <a:p>
            <a:pPr algn="just"/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sz="1700" dirty="0" err="1"/>
              <a:t>Source</a:t>
            </a:r>
            <a:r>
              <a:rPr lang="es-ES" sz="1700" dirty="0"/>
              <a:t>: </a:t>
            </a:r>
            <a:r>
              <a:rPr lang="es-ES" sz="1700" dirty="0" err="1" smtClean="0"/>
              <a:t>Newspaper</a:t>
            </a:r>
            <a:r>
              <a:rPr lang="es-ES" sz="1700" dirty="0" smtClean="0"/>
              <a:t> SUR, </a:t>
            </a:r>
            <a:r>
              <a:rPr lang="es-ES" sz="1700" dirty="0" err="1" smtClean="0"/>
              <a:t>March</a:t>
            </a:r>
            <a:r>
              <a:rPr lang="es-ES" sz="1700" dirty="0" smtClean="0"/>
              <a:t> </a:t>
            </a:r>
            <a:r>
              <a:rPr lang="es-ES" sz="1700" dirty="0"/>
              <a:t>2014</a:t>
            </a: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930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63736" y="777922"/>
            <a:ext cx="10515600" cy="579704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s-ES" sz="7300" b="1" dirty="0"/>
              <a:t>KEY DATA (2013</a:t>
            </a:r>
            <a:r>
              <a:rPr lang="es-ES" sz="7300" b="1" dirty="0" smtClean="0"/>
              <a:t>)</a:t>
            </a:r>
          </a:p>
          <a:p>
            <a:pPr marL="0" indent="0">
              <a:buNone/>
            </a:pPr>
            <a:endParaRPr lang="es-ES" sz="3000" dirty="0" smtClean="0"/>
          </a:p>
          <a:p>
            <a:pPr algn="just"/>
            <a:r>
              <a:rPr lang="es-ES" sz="4500" dirty="0" smtClean="0"/>
              <a:t>Málaga</a:t>
            </a:r>
            <a:r>
              <a:rPr lang="es-ES" sz="4500" dirty="0"/>
              <a:t>, 2</a:t>
            </a:r>
            <a:r>
              <a:rPr lang="es-ES" sz="4500" baseline="30000" dirty="0"/>
              <a:t>nd</a:t>
            </a:r>
            <a:r>
              <a:rPr lang="es-ES" sz="4500" dirty="0"/>
              <a:t> </a:t>
            </a:r>
            <a:r>
              <a:rPr lang="es-ES" sz="4500" dirty="0" err="1"/>
              <a:t>Spanish</a:t>
            </a:r>
            <a:r>
              <a:rPr lang="es-ES" sz="4500" dirty="0"/>
              <a:t> </a:t>
            </a:r>
            <a:r>
              <a:rPr lang="es-ES" sz="4500" dirty="0" err="1"/>
              <a:t>city</a:t>
            </a:r>
            <a:r>
              <a:rPr lang="es-ES" sz="4500" dirty="0"/>
              <a:t> in </a:t>
            </a:r>
            <a:r>
              <a:rPr lang="es-ES" sz="4500" dirty="0" err="1"/>
              <a:t>property</a:t>
            </a:r>
            <a:r>
              <a:rPr lang="es-ES" sz="4500" dirty="0"/>
              <a:t> </a:t>
            </a:r>
            <a:r>
              <a:rPr lang="es-ES" sz="4500" dirty="0" err="1"/>
              <a:t>investment</a:t>
            </a:r>
            <a:r>
              <a:rPr lang="es-ES" sz="4500" dirty="0"/>
              <a:t> </a:t>
            </a:r>
            <a:r>
              <a:rPr lang="es-ES" sz="4500" dirty="0" err="1"/>
              <a:t>by</a:t>
            </a:r>
            <a:r>
              <a:rPr lang="es-ES" sz="4500" dirty="0"/>
              <a:t> </a:t>
            </a:r>
            <a:r>
              <a:rPr lang="es-ES" sz="4500" dirty="0" err="1"/>
              <a:t>foreigners</a:t>
            </a:r>
            <a:r>
              <a:rPr lang="es-ES" sz="4500" dirty="0"/>
              <a:t>.</a:t>
            </a:r>
          </a:p>
          <a:p>
            <a:pPr algn="just"/>
            <a:r>
              <a:rPr lang="es-ES" sz="4500" dirty="0" err="1"/>
              <a:t>Average</a:t>
            </a:r>
            <a:r>
              <a:rPr lang="es-ES" sz="4500" dirty="0"/>
              <a:t> € </a:t>
            </a:r>
            <a:r>
              <a:rPr lang="es-ES" sz="4500" dirty="0" err="1"/>
              <a:t>invested</a:t>
            </a:r>
            <a:r>
              <a:rPr lang="es-ES" sz="4500" dirty="0"/>
              <a:t>: €</a:t>
            </a:r>
            <a:r>
              <a:rPr lang="es-ES" sz="4500" dirty="0" smtClean="0"/>
              <a:t>157.000.</a:t>
            </a:r>
            <a:endParaRPr lang="es-ES" sz="4500" dirty="0"/>
          </a:p>
          <a:p>
            <a:pPr algn="just"/>
            <a:r>
              <a:rPr lang="es-ES" sz="4500" dirty="0"/>
              <a:t>45% </a:t>
            </a:r>
            <a:r>
              <a:rPr lang="es-ES" sz="4500" dirty="0" err="1"/>
              <a:t>reduction</a:t>
            </a:r>
            <a:r>
              <a:rPr lang="es-ES" sz="4500" dirty="0"/>
              <a:t> of </a:t>
            </a:r>
            <a:r>
              <a:rPr lang="es-ES" sz="4500" dirty="0" err="1"/>
              <a:t>prices</a:t>
            </a:r>
            <a:r>
              <a:rPr lang="es-ES" sz="4500" dirty="0"/>
              <a:t> (</a:t>
            </a:r>
            <a:r>
              <a:rPr lang="es-ES" sz="4500" dirty="0" err="1"/>
              <a:t>Mediterranean</a:t>
            </a:r>
            <a:r>
              <a:rPr lang="es-ES" sz="4500" dirty="0"/>
              <a:t> </a:t>
            </a:r>
            <a:r>
              <a:rPr lang="es-ES" sz="4500" dirty="0" err="1"/>
              <a:t>coast</a:t>
            </a:r>
            <a:r>
              <a:rPr lang="es-ES" sz="4500" dirty="0"/>
              <a:t>).</a:t>
            </a:r>
          </a:p>
          <a:p>
            <a:pPr algn="just"/>
            <a:r>
              <a:rPr lang="es-ES" sz="4500" dirty="0" smtClean="0"/>
              <a:t>9.5 </a:t>
            </a:r>
            <a:r>
              <a:rPr lang="es-ES" sz="4500" dirty="0" err="1"/>
              <a:t>million</a:t>
            </a:r>
            <a:r>
              <a:rPr lang="es-ES" sz="4500" dirty="0"/>
              <a:t> </a:t>
            </a:r>
            <a:r>
              <a:rPr lang="es-ES" sz="4500" dirty="0" err="1" smtClean="0"/>
              <a:t>tourists</a:t>
            </a:r>
            <a:r>
              <a:rPr lang="es-ES" sz="4500" dirty="0" smtClean="0"/>
              <a:t> </a:t>
            </a:r>
            <a:r>
              <a:rPr lang="es-ES" sz="4500" dirty="0"/>
              <a:t>in Costa del Sol</a:t>
            </a:r>
            <a:r>
              <a:rPr lang="es-ES" sz="4500" dirty="0" smtClean="0"/>
              <a:t>.</a:t>
            </a:r>
          </a:p>
          <a:p>
            <a:pPr algn="just"/>
            <a:r>
              <a:rPr lang="es-ES" sz="4500" dirty="0" smtClean="0"/>
              <a:t>50 </a:t>
            </a:r>
            <a:r>
              <a:rPr lang="es-ES" sz="4500" dirty="0" err="1" smtClean="0"/>
              <a:t>million</a:t>
            </a:r>
            <a:r>
              <a:rPr lang="es-ES" sz="4500" dirty="0" smtClean="0"/>
              <a:t> </a:t>
            </a:r>
            <a:r>
              <a:rPr lang="es-ES" sz="4500" dirty="0" err="1" smtClean="0"/>
              <a:t>tourists</a:t>
            </a:r>
            <a:r>
              <a:rPr lang="es-ES" sz="4500" dirty="0" smtClean="0"/>
              <a:t> in </a:t>
            </a:r>
            <a:r>
              <a:rPr lang="es-ES" sz="4500" dirty="0" err="1" smtClean="0"/>
              <a:t>Spain</a:t>
            </a:r>
            <a:r>
              <a:rPr lang="es-ES" sz="4500" dirty="0" smtClean="0"/>
              <a:t>. </a:t>
            </a:r>
          </a:p>
          <a:p>
            <a:pPr algn="just">
              <a:buNone/>
            </a:pPr>
            <a:endParaRPr lang="es-ES" sz="3000" dirty="0" smtClean="0"/>
          </a:p>
          <a:p>
            <a:pPr algn="just">
              <a:buNone/>
            </a:pPr>
            <a:endParaRPr lang="es-ES" sz="3000" dirty="0"/>
          </a:p>
          <a:p>
            <a:pPr marL="0" indent="0" algn="just">
              <a:buNone/>
            </a:pPr>
            <a:r>
              <a:rPr lang="es-ES" sz="7300" b="1" dirty="0"/>
              <a:t>WHO BOUGHT THEM? </a:t>
            </a:r>
          </a:p>
          <a:p>
            <a:pPr marL="0" indent="0" algn="just">
              <a:buNone/>
            </a:pPr>
            <a:r>
              <a:rPr lang="es-ES" sz="4500" b="1" dirty="0"/>
              <a:t>   </a:t>
            </a:r>
            <a:r>
              <a:rPr lang="es-ES" sz="4500" dirty="0"/>
              <a:t>British (1.000), </a:t>
            </a:r>
            <a:r>
              <a:rPr lang="es-ES" sz="4500" dirty="0" err="1"/>
              <a:t>Swedish</a:t>
            </a:r>
            <a:r>
              <a:rPr lang="es-ES" sz="4500" dirty="0"/>
              <a:t> (600), </a:t>
            </a:r>
            <a:r>
              <a:rPr lang="es-ES" sz="4500" dirty="0" err="1"/>
              <a:t>Belges</a:t>
            </a:r>
            <a:r>
              <a:rPr lang="es-ES" sz="4500" dirty="0"/>
              <a:t> (550), </a:t>
            </a:r>
            <a:r>
              <a:rPr lang="es-ES" sz="4500" dirty="0" err="1"/>
              <a:t>Norwegians</a:t>
            </a:r>
            <a:r>
              <a:rPr lang="es-ES" sz="4500" dirty="0"/>
              <a:t> (450), </a:t>
            </a:r>
          </a:p>
          <a:p>
            <a:pPr marL="0" indent="0" algn="just">
              <a:buNone/>
            </a:pPr>
            <a:r>
              <a:rPr lang="es-ES" sz="4500" dirty="0"/>
              <a:t>   </a:t>
            </a:r>
            <a:r>
              <a:rPr lang="es-ES" sz="4500" dirty="0" err="1"/>
              <a:t>Russians</a:t>
            </a:r>
            <a:r>
              <a:rPr lang="es-ES" sz="4500" dirty="0"/>
              <a:t> (450), French (440), </a:t>
            </a:r>
            <a:r>
              <a:rPr lang="es-ES" sz="4500" dirty="0" err="1"/>
              <a:t>Germans</a:t>
            </a:r>
            <a:r>
              <a:rPr lang="es-ES" sz="4500" dirty="0"/>
              <a:t> (280). </a:t>
            </a:r>
          </a:p>
          <a:p>
            <a:pPr algn="just"/>
            <a:endParaRPr lang="es-ES" sz="3000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sz="1600" dirty="0" err="1"/>
              <a:t>Source</a:t>
            </a:r>
            <a:r>
              <a:rPr lang="es-ES" sz="1600" dirty="0"/>
              <a:t>: </a:t>
            </a:r>
            <a:r>
              <a:rPr lang="es-ES" sz="1600" dirty="0" err="1"/>
              <a:t>Newspaper</a:t>
            </a:r>
            <a:r>
              <a:rPr lang="es-ES" sz="1600" dirty="0"/>
              <a:t> SUR, </a:t>
            </a:r>
            <a:r>
              <a:rPr lang="es-ES" sz="1600" dirty="0" err="1" smtClean="0"/>
              <a:t>March</a:t>
            </a:r>
            <a:r>
              <a:rPr lang="es-ES" sz="1600" dirty="0" smtClean="0"/>
              <a:t> </a:t>
            </a:r>
            <a:r>
              <a:rPr lang="es-ES" sz="1600" dirty="0"/>
              <a:t>2014</a:t>
            </a:r>
          </a:p>
          <a:p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374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3768" y="327992"/>
            <a:ext cx="10908632" cy="64088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5200" b="1" dirty="0" smtClean="0"/>
              <a:t>WHAT’S SELLING? </a:t>
            </a:r>
          </a:p>
          <a:p>
            <a:pPr algn="just"/>
            <a:r>
              <a:rPr lang="en-US" dirty="0"/>
              <a:t>Extremely active market.</a:t>
            </a:r>
          </a:p>
          <a:p>
            <a:pPr algn="just"/>
            <a:r>
              <a:rPr lang="en-US" dirty="0"/>
              <a:t>Strong sales activity in the more expensive price ranges: Marbella’s prime residential areas, including Nueva Andalucía, </a:t>
            </a:r>
            <a:r>
              <a:rPr lang="en-US" dirty="0" err="1"/>
              <a:t>Elviria</a:t>
            </a:r>
            <a:r>
              <a:rPr lang="en-US" dirty="0"/>
              <a:t>, </a:t>
            </a:r>
            <a:r>
              <a:rPr lang="en-US" dirty="0" err="1"/>
              <a:t>Monteros</a:t>
            </a:r>
            <a:r>
              <a:rPr lang="en-US" dirty="0"/>
              <a:t>, </a:t>
            </a:r>
            <a:r>
              <a:rPr lang="en-US" dirty="0" err="1"/>
              <a:t>Guadalmina</a:t>
            </a:r>
            <a:r>
              <a:rPr lang="en-US" dirty="0"/>
              <a:t>, La Heredia, etc.</a:t>
            </a:r>
          </a:p>
          <a:p>
            <a:pPr algn="just"/>
            <a:r>
              <a:rPr lang="en-US" dirty="0"/>
              <a:t>Important sign of a </a:t>
            </a:r>
            <a:r>
              <a:rPr lang="en-US" sz="3200" b="1" dirty="0"/>
              <a:t>market under recovery</a:t>
            </a:r>
            <a:r>
              <a:rPr lang="en-US" dirty="0"/>
              <a:t>: larger and more expensive properties have started to sell in the last year.</a:t>
            </a:r>
          </a:p>
          <a:p>
            <a:pPr algn="just"/>
            <a:r>
              <a:rPr lang="en-US" dirty="0"/>
              <a:t>Wide variety of villas, townhouses and apartments in the €</a:t>
            </a:r>
            <a:r>
              <a:rPr lang="en-US" dirty="0" smtClean="0"/>
              <a:t>200.000 </a:t>
            </a:r>
            <a:r>
              <a:rPr lang="en-US" dirty="0"/>
              <a:t>to €</a:t>
            </a:r>
            <a:r>
              <a:rPr lang="en-US" dirty="0" smtClean="0"/>
              <a:t>500.000 </a:t>
            </a:r>
            <a:r>
              <a:rPr lang="en-US" dirty="0"/>
              <a:t>price range in great residential </a:t>
            </a:r>
            <a:r>
              <a:rPr lang="en-US" dirty="0" smtClean="0"/>
              <a:t>areas; </a:t>
            </a:r>
            <a:r>
              <a:rPr lang="en-US" dirty="0"/>
              <a:t>highly competitive prices. </a:t>
            </a:r>
          </a:p>
          <a:p>
            <a:pPr algn="just"/>
            <a:r>
              <a:rPr lang="en-US" dirty="0"/>
              <a:t>More villas for sale today under €</a:t>
            </a:r>
            <a:r>
              <a:rPr lang="en-US" dirty="0" smtClean="0"/>
              <a:t>1.000.000 </a:t>
            </a:r>
            <a:r>
              <a:rPr lang="en-US" dirty="0"/>
              <a:t>than ever before, substantially reduced in price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s-ES" sz="1700" dirty="0" err="1" smtClean="0"/>
              <a:t>Source</a:t>
            </a:r>
            <a:r>
              <a:rPr lang="es-ES" sz="1700" dirty="0"/>
              <a:t>: </a:t>
            </a:r>
            <a:r>
              <a:rPr lang="es-ES" sz="1700" dirty="0" err="1"/>
              <a:t>Newspaper</a:t>
            </a:r>
            <a:r>
              <a:rPr lang="es-ES" sz="1700" dirty="0"/>
              <a:t> SUR, </a:t>
            </a:r>
            <a:r>
              <a:rPr lang="es-ES" sz="1700" dirty="0" err="1" smtClean="0"/>
              <a:t>March</a:t>
            </a:r>
            <a:r>
              <a:rPr lang="es-ES" sz="1700" dirty="0" smtClean="0"/>
              <a:t> 2014</a:t>
            </a:r>
            <a:endParaRPr lang="es-ES" sz="1700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75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8629" y="365125"/>
            <a:ext cx="10715171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R</a:t>
            </a:r>
            <a:r>
              <a:rPr lang="en-US" sz="3200" b="1" dirty="0" smtClean="0"/>
              <a:t>esidential </a:t>
            </a:r>
            <a:r>
              <a:rPr lang="en-US" sz="3200" b="1" dirty="0"/>
              <a:t>sales </a:t>
            </a:r>
            <a:r>
              <a:rPr lang="en-US" sz="3200" b="1" dirty="0" smtClean="0"/>
              <a:t>Marbella </a:t>
            </a:r>
            <a:r>
              <a:rPr lang="en-US" sz="3200" b="1" dirty="0"/>
              <a:t>area increased in 2012 a significant 21.11% over 2011 sales.</a:t>
            </a:r>
            <a:endParaRPr lang="es-ES" sz="3200" b="1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515273"/>
              </p:ext>
            </p:extLst>
          </p:nvPr>
        </p:nvGraphicFramePr>
        <p:xfrm>
          <a:off x="638629" y="1560059"/>
          <a:ext cx="10225696" cy="41866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8212"/>
                <a:gridCol w="1278212"/>
                <a:gridCol w="1278212"/>
                <a:gridCol w="1278212"/>
                <a:gridCol w="1278212"/>
                <a:gridCol w="1410752"/>
                <a:gridCol w="1145672"/>
                <a:gridCol w="1278212"/>
              </a:tblGrid>
              <a:tr h="15202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Total number of villas and apartments</a:t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dirty="0">
                          <a:effectLst/>
                        </a:rPr>
                        <a:t>sales per municipality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2006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2007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2008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2009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2010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2011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2012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6523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Benahavís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650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633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438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559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422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311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592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6523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Estepona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1,788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2,581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1,721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1,086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1,154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1,248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1,501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6523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Marbella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4,432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3,568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2,110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2,199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2,389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2,259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2,531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6523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TOTAL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6,870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6,782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4,269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3,844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3,965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>
                          <a:effectLst/>
                        </a:rPr>
                        <a:t>3,818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4,624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638629" y="5980863"/>
            <a:ext cx="3653781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Andalucía.com site, 2014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790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341194"/>
            <a:ext cx="10515600" cy="62482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000" b="1" dirty="0"/>
              <a:t>HOW </a:t>
            </a:r>
            <a:r>
              <a:rPr lang="es-ES" sz="4000" b="1" dirty="0" smtClean="0"/>
              <a:t>DO SWEDISH </a:t>
            </a:r>
            <a:r>
              <a:rPr lang="es-ES" sz="4000" b="1" dirty="0"/>
              <a:t>NATIONALS INVEST </a:t>
            </a:r>
            <a:r>
              <a:rPr lang="es-ES" sz="4000" b="1" dirty="0" smtClean="0"/>
              <a:t>?</a:t>
            </a:r>
          </a:p>
          <a:p>
            <a:pPr marL="0" indent="0">
              <a:buNone/>
            </a:pPr>
            <a:endParaRPr lang="es-ES" dirty="0" smtClean="0"/>
          </a:p>
          <a:p>
            <a:pPr algn="just"/>
            <a:r>
              <a:rPr lang="es-ES" dirty="0" err="1" smtClean="0"/>
              <a:t>Between</a:t>
            </a:r>
            <a:r>
              <a:rPr lang="es-ES" dirty="0" smtClean="0"/>
              <a:t> </a:t>
            </a:r>
            <a:r>
              <a:rPr lang="es-ES" dirty="0"/>
              <a:t>2008-2011, </a:t>
            </a:r>
            <a:r>
              <a:rPr lang="es-ES" dirty="0" err="1"/>
              <a:t>Swedish</a:t>
            </a:r>
            <a:r>
              <a:rPr lang="es-ES" dirty="0"/>
              <a:t> </a:t>
            </a:r>
            <a:r>
              <a:rPr lang="es-ES" dirty="0" err="1"/>
              <a:t>buyers</a:t>
            </a:r>
            <a:r>
              <a:rPr lang="es-ES" dirty="0"/>
              <a:t> </a:t>
            </a:r>
            <a:r>
              <a:rPr lang="es-ES" dirty="0" err="1"/>
              <a:t>increased</a:t>
            </a:r>
            <a:r>
              <a:rPr lang="es-ES" dirty="0"/>
              <a:t> </a:t>
            </a:r>
            <a:r>
              <a:rPr lang="es-ES" sz="3000" b="1" dirty="0"/>
              <a:t>more </a:t>
            </a:r>
            <a:r>
              <a:rPr lang="es-ES" sz="3000" b="1" dirty="0" err="1"/>
              <a:t>than</a:t>
            </a:r>
            <a:r>
              <a:rPr lang="es-ES" sz="3000" b="1" dirty="0"/>
              <a:t> 138%.</a:t>
            </a:r>
          </a:p>
          <a:p>
            <a:pPr algn="just"/>
            <a:r>
              <a:rPr lang="es-ES" dirty="0" err="1"/>
              <a:t>Swedish</a:t>
            </a:r>
            <a:r>
              <a:rPr lang="es-ES" dirty="0"/>
              <a:t> </a:t>
            </a:r>
            <a:r>
              <a:rPr lang="es-ES" dirty="0" err="1"/>
              <a:t>investors</a:t>
            </a:r>
            <a:r>
              <a:rPr lang="es-ES" dirty="0"/>
              <a:t> </a:t>
            </a:r>
            <a:r>
              <a:rPr lang="es-ES" dirty="0" err="1"/>
              <a:t>search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a </a:t>
            </a:r>
            <a:r>
              <a:rPr lang="es-ES" dirty="0" err="1"/>
              <a:t>two</a:t>
            </a:r>
            <a:r>
              <a:rPr lang="es-ES" dirty="0"/>
              <a:t> </a:t>
            </a:r>
            <a:r>
              <a:rPr lang="es-ES" dirty="0" err="1"/>
              <a:t>bedrooms</a:t>
            </a:r>
            <a:r>
              <a:rPr lang="es-ES" dirty="0"/>
              <a:t> </a:t>
            </a:r>
            <a:r>
              <a:rPr lang="es-ES" dirty="0" err="1"/>
              <a:t>apartments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terrace</a:t>
            </a:r>
            <a:r>
              <a:rPr lang="es-ES" dirty="0"/>
              <a:t>. Budget </a:t>
            </a:r>
            <a:r>
              <a:rPr lang="es-ES" dirty="0" err="1"/>
              <a:t>around</a:t>
            </a:r>
            <a:r>
              <a:rPr lang="es-ES" dirty="0"/>
              <a:t> €</a:t>
            </a:r>
            <a:r>
              <a:rPr lang="es-ES" dirty="0" smtClean="0"/>
              <a:t>180.000-</a:t>
            </a:r>
            <a:r>
              <a:rPr lang="es-ES" dirty="0"/>
              <a:t>€</a:t>
            </a:r>
            <a:r>
              <a:rPr lang="es-ES" dirty="0" smtClean="0"/>
              <a:t>250.000.</a:t>
            </a:r>
            <a:endParaRPr lang="es-ES" b="1" dirty="0"/>
          </a:p>
          <a:p>
            <a:pPr algn="just"/>
            <a:r>
              <a:rPr lang="es-ES" dirty="0" err="1"/>
              <a:t>Spanish</a:t>
            </a:r>
            <a:r>
              <a:rPr lang="es-ES" dirty="0"/>
              <a:t> Notarial </a:t>
            </a:r>
            <a:r>
              <a:rPr lang="es-ES" dirty="0" err="1" smtClean="0"/>
              <a:t>Chamber’s</a:t>
            </a:r>
            <a:r>
              <a:rPr lang="es-ES" dirty="0" smtClean="0"/>
              <a:t> </a:t>
            </a:r>
            <a:r>
              <a:rPr lang="es-ES" dirty="0"/>
              <a:t>records </a:t>
            </a:r>
            <a:r>
              <a:rPr lang="es-ES" dirty="0" err="1"/>
              <a:t>inform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average</a:t>
            </a:r>
            <a:r>
              <a:rPr lang="es-ES" dirty="0"/>
              <a:t> </a:t>
            </a:r>
            <a:r>
              <a:rPr lang="es-ES" dirty="0" err="1"/>
              <a:t>purchase</a:t>
            </a:r>
            <a:r>
              <a:rPr lang="es-ES" dirty="0"/>
              <a:t> </a:t>
            </a:r>
            <a:r>
              <a:rPr lang="es-ES" dirty="0" err="1"/>
              <a:t>price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 smtClean="0"/>
              <a:t>Swedish</a:t>
            </a:r>
            <a:r>
              <a:rPr lang="es-ES" dirty="0" smtClean="0"/>
              <a:t> </a:t>
            </a:r>
            <a:r>
              <a:rPr lang="es-ES" dirty="0"/>
              <a:t>in </a:t>
            </a:r>
            <a:r>
              <a:rPr lang="es-ES" dirty="0" err="1"/>
              <a:t>Spain</a:t>
            </a:r>
            <a:r>
              <a:rPr lang="es-ES" dirty="0"/>
              <a:t> in </a:t>
            </a:r>
            <a:r>
              <a:rPr lang="es-ES" dirty="0" err="1"/>
              <a:t>year</a:t>
            </a:r>
            <a:r>
              <a:rPr lang="es-ES" dirty="0"/>
              <a:t> 2010 </a:t>
            </a:r>
            <a:r>
              <a:rPr lang="es-ES" dirty="0" err="1"/>
              <a:t>was</a:t>
            </a:r>
            <a:r>
              <a:rPr lang="es-ES" b="1" dirty="0"/>
              <a:t> </a:t>
            </a:r>
            <a:r>
              <a:rPr lang="es-ES" dirty="0"/>
              <a:t>€</a:t>
            </a:r>
            <a:r>
              <a:rPr lang="es-ES" dirty="0" smtClean="0"/>
              <a:t>252.766. </a:t>
            </a:r>
            <a:endParaRPr lang="es-ES" dirty="0"/>
          </a:p>
          <a:p>
            <a:pPr algn="just"/>
            <a:r>
              <a:rPr lang="es-ES" dirty="0" err="1" smtClean="0"/>
              <a:t>Until</a:t>
            </a:r>
            <a:r>
              <a:rPr lang="es-ES" dirty="0" smtClean="0"/>
              <a:t> </a:t>
            </a:r>
            <a:r>
              <a:rPr lang="es-ES" dirty="0" err="1"/>
              <a:t>July</a:t>
            </a:r>
            <a:r>
              <a:rPr lang="es-ES" dirty="0"/>
              <a:t> 2012, </a:t>
            </a:r>
            <a:r>
              <a:rPr lang="es-ES" dirty="0" err="1" smtClean="0"/>
              <a:t>Swedish</a:t>
            </a:r>
            <a:r>
              <a:rPr lang="es-ES" dirty="0" smtClean="0"/>
              <a:t> </a:t>
            </a:r>
            <a:r>
              <a:rPr lang="es-ES" dirty="0" err="1"/>
              <a:t>nationals</a:t>
            </a:r>
            <a:r>
              <a:rPr lang="es-ES" dirty="0"/>
              <a:t> </a:t>
            </a:r>
            <a:r>
              <a:rPr lang="es-ES" dirty="0" err="1"/>
              <a:t>bought</a:t>
            </a:r>
            <a:r>
              <a:rPr lang="es-ES" dirty="0"/>
              <a:t> </a:t>
            </a:r>
            <a:r>
              <a:rPr lang="es-ES" dirty="0" err="1"/>
              <a:t>over</a:t>
            </a:r>
            <a:r>
              <a:rPr lang="es-ES" dirty="0"/>
              <a:t> 1.500 </a:t>
            </a:r>
            <a:r>
              <a:rPr lang="es-ES" dirty="0" err="1"/>
              <a:t>properties</a:t>
            </a:r>
            <a:r>
              <a:rPr lang="es-ES" dirty="0"/>
              <a:t>, </a:t>
            </a:r>
            <a:r>
              <a:rPr lang="es-ES" dirty="0" err="1"/>
              <a:t>being</a:t>
            </a:r>
            <a:r>
              <a:rPr lang="es-ES" dirty="0"/>
              <a:t> 2.971 </a:t>
            </a:r>
            <a:r>
              <a:rPr lang="es-ES" dirty="0" err="1"/>
              <a:t>properties</a:t>
            </a:r>
            <a:r>
              <a:rPr lang="es-ES" dirty="0"/>
              <a:t> in </a:t>
            </a:r>
            <a:r>
              <a:rPr lang="es-ES" dirty="0" err="1"/>
              <a:t>entire</a:t>
            </a:r>
            <a:r>
              <a:rPr lang="es-ES" dirty="0"/>
              <a:t> </a:t>
            </a:r>
            <a:r>
              <a:rPr lang="es-ES" dirty="0" err="1"/>
              <a:t>year</a:t>
            </a:r>
            <a:r>
              <a:rPr lang="es-ES" dirty="0"/>
              <a:t> 2011. </a:t>
            </a:r>
          </a:p>
          <a:p>
            <a:pPr marL="0" indent="0">
              <a:buNone/>
            </a:pPr>
            <a:endParaRPr lang="es-ES" b="1" dirty="0" smtClean="0"/>
          </a:p>
          <a:p>
            <a:pPr marL="0" indent="0">
              <a:buNone/>
            </a:pPr>
            <a:endParaRPr lang="es-ES" b="1" dirty="0"/>
          </a:p>
          <a:p>
            <a:pPr marL="0" indent="0">
              <a:buNone/>
            </a:pPr>
            <a:r>
              <a:rPr lang="es-ES" sz="1600" dirty="0" err="1" smtClean="0"/>
              <a:t>Source</a:t>
            </a:r>
            <a:r>
              <a:rPr lang="es-ES" sz="1600" dirty="0" smtClean="0"/>
              <a:t>: </a:t>
            </a:r>
            <a:r>
              <a:rPr lang="es-ES" sz="1600" dirty="0" err="1" smtClean="0"/>
              <a:t>Fastighetsbyrån</a:t>
            </a:r>
            <a:r>
              <a:rPr lang="es-ES" sz="1600" dirty="0" smtClean="0"/>
              <a:t>, 2014</a:t>
            </a:r>
            <a:endParaRPr lang="es-ES" sz="1600" dirty="0"/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763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51543"/>
            <a:ext cx="10515600" cy="54718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3600" b="1" dirty="0"/>
              <a:t>SCANDINAVIAN REAL STATES IN THE COSTA DEL </a:t>
            </a:r>
            <a:r>
              <a:rPr lang="es-ES" sz="3600" b="1" dirty="0" smtClean="0"/>
              <a:t>SOL</a:t>
            </a:r>
          </a:p>
          <a:p>
            <a:pPr marL="0" indent="0" algn="just">
              <a:buNone/>
            </a:pPr>
            <a:endParaRPr lang="es-ES" sz="3600" b="1" dirty="0" smtClean="0"/>
          </a:p>
          <a:p>
            <a:pPr algn="just"/>
            <a:r>
              <a:rPr lang="es-ES" sz="3600" dirty="0" err="1" smtClean="0"/>
              <a:t>Nordica</a:t>
            </a:r>
            <a:r>
              <a:rPr lang="es-ES" sz="3600" dirty="0" smtClean="0"/>
              <a:t> </a:t>
            </a:r>
            <a:r>
              <a:rPr lang="es-ES" sz="3600" dirty="0"/>
              <a:t>Sales and </a:t>
            </a:r>
            <a:r>
              <a:rPr lang="es-ES" sz="3600" dirty="0" err="1"/>
              <a:t>Rental</a:t>
            </a:r>
            <a:r>
              <a:rPr lang="es-ES" sz="3600" dirty="0"/>
              <a:t> </a:t>
            </a:r>
            <a:r>
              <a:rPr lang="es-ES" sz="3600" dirty="0" err="1" smtClean="0"/>
              <a:t>Team</a:t>
            </a:r>
            <a:r>
              <a:rPr lang="es-ES" sz="3600" dirty="0"/>
              <a:t> </a:t>
            </a:r>
            <a:r>
              <a:rPr lang="es-ES" sz="3600" dirty="0" smtClean="0"/>
              <a:t>(Nueva Andalucía</a:t>
            </a:r>
            <a:r>
              <a:rPr lang="es-ES" sz="3600" dirty="0"/>
              <a:t>. </a:t>
            </a:r>
            <a:endParaRPr lang="es-ES" sz="3600" dirty="0" smtClean="0"/>
          </a:p>
          <a:p>
            <a:pPr algn="just">
              <a:buNone/>
            </a:pPr>
            <a:r>
              <a:rPr lang="es-ES" sz="3600" dirty="0" smtClean="0"/>
              <a:t>  P. Rosen).</a:t>
            </a:r>
            <a:endParaRPr lang="es-ES" sz="3600" dirty="0"/>
          </a:p>
          <a:p>
            <a:pPr algn="just"/>
            <a:r>
              <a:rPr lang="es-ES" sz="3600" dirty="0" err="1" smtClean="0"/>
              <a:t>The</a:t>
            </a:r>
            <a:r>
              <a:rPr lang="es-ES" sz="3600" dirty="0" smtClean="0"/>
              <a:t> </a:t>
            </a:r>
            <a:r>
              <a:rPr lang="es-ES" sz="3600" dirty="0"/>
              <a:t>Real Estate </a:t>
            </a:r>
            <a:r>
              <a:rPr lang="es-ES" sz="3600" dirty="0" smtClean="0"/>
              <a:t>Agency (Fuengirola </a:t>
            </a:r>
            <a:r>
              <a:rPr lang="es-ES" sz="3600" dirty="0"/>
              <a:t>and </a:t>
            </a:r>
            <a:r>
              <a:rPr lang="es-ES" sz="3600" dirty="0" smtClean="0"/>
              <a:t>Marbella).</a:t>
            </a:r>
            <a:endParaRPr lang="es-ES" sz="3600" dirty="0"/>
          </a:p>
          <a:p>
            <a:pPr algn="just"/>
            <a:r>
              <a:rPr lang="es-ES" sz="3600" dirty="0" err="1" smtClean="0"/>
              <a:t>Fastighetsbyrån</a:t>
            </a:r>
            <a:r>
              <a:rPr lang="es-ES" sz="3600" dirty="0" smtClean="0"/>
              <a:t> (Fuengirola</a:t>
            </a:r>
            <a:r>
              <a:rPr lang="es-ES" sz="3600" dirty="0"/>
              <a:t>, Marbella, </a:t>
            </a:r>
            <a:r>
              <a:rPr lang="es-ES" sz="3600" dirty="0" smtClean="0"/>
              <a:t>Nerja).</a:t>
            </a:r>
          </a:p>
          <a:p>
            <a:pPr algn="just"/>
            <a:r>
              <a:rPr lang="es-ES" sz="3600" dirty="0" smtClean="0"/>
              <a:t>Marbella </a:t>
            </a:r>
            <a:r>
              <a:rPr lang="es-ES" sz="3600" dirty="0" err="1" smtClean="0"/>
              <a:t>Estates</a:t>
            </a:r>
            <a:r>
              <a:rPr lang="es-ES" sz="3600" dirty="0" smtClean="0"/>
              <a:t> (K. </a:t>
            </a:r>
            <a:r>
              <a:rPr lang="es-ES" sz="3600" dirty="0" err="1" smtClean="0"/>
              <a:t>Hummelgren</a:t>
            </a:r>
            <a:r>
              <a:rPr lang="es-ES" sz="3600" dirty="0" smtClean="0"/>
              <a:t>).</a:t>
            </a:r>
          </a:p>
          <a:p>
            <a:pPr algn="just"/>
            <a:r>
              <a:rPr lang="es-ES" sz="3600" dirty="0" err="1" smtClean="0"/>
              <a:t>Andalucia</a:t>
            </a:r>
            <a:r>
              <a:rPr lang="es-ES" sz="3600" dirty="0" smtClean="0"/>
              <a:t> </a:t>
            </a:r>
            <a:r>
              <a:rPr lang="es-ES" sz="3600" dirty="0" err="1" smtClean="0"/>
              <a:t>Development</a:t>
            </a:r>
            <a:r>
              <a:rPr lang="es-ES" sz="3600" dirty="0" smtClean="0"/>
              <a:t> (Marbella).</a:t>
            </a:r>
            <a:endParaRPr lang="es-ES" sz="360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974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4457" y="365125"/>
            <a:ext cx="10889343" cy="1325563"/>
          </a:xfrm>
        </p:spPr>
        <p:txBody>
          <a:bodyPr/>
          <a:lstStyle/>
          <a:p>
            <a:r>
              <a:rPr lang="es-ES" b="1" dirty="0" smtClean="0">
                <a:latin typeface="+mn-lt"/>
              </a:rPr>
              <a:t>SCANDINAVIAN BANKS IN THE COSTA DEL SOL</a:t>
            </a:r>
            <a:endParaRPr lang="es-ES" b="1" dirty="0"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567543"/>
            <a:ext cx="10515600" cy="4609419"/>
          </a:xfrm>
        </p:spPr>
        <p:txBody>
          <a:bodyPr>
            <a:normAutofit lnSpcReduction="10000"/>
          </a:bodyPr>
          <a:lstStyle/>
          <a:p>
            <a:r>
              <a:rPr lang="es-ES" sz="3600" dirty="0" err="1"/>
              <a:t>Fastighetsbyrån</a:t>
            </a:r>
            <a:r>
              <a:rPr lang="es-ES" sz="3600" dirty="0"/>
              <a:t> Real Estate-</a:t>
            </a:r>
            <a:r>
              <a:rPr lang="es-ES" sz="3600" dirty="0" err="1"/>
              <a:t>Swedbank</a:t>
            </a:r>
            <a:r>
              <a:rPr lang="es-ES" sz="3600" dirty="0"/>
              <a:t> </a:t>
            </a:r>
            <a:r>
              <a:rPr lang="es-ES" sz="3600" dirty="0" smtClean="0"/>
              <a:t>(Fuengirola/Marbella/Nerja).</a:t>
            </a:r>
            <a:endParaRPr lang="es-ES" sz="3600" dirty="0"/>
          </a:p>
          <a:p>
            <a:r>
              <a:rPr lang="es-ES" sz="3600" dirty="0" err="1" smtClean="0"/>
              <a:t>Jiskebank</a:t>
            </a:r>
            <a:r>
              <a:rPr lang="es-ES" sz="3600" dirty="0"/>
              <a:t> </a:t>
            </a:r>
            <a:r>
              <a:rPr lang="es-ES" sz="3600" dirty="0" smtClean="0"/>
              <a:t>(Fuengirola).</a:t>
            </a:r>
            <a:endParaRPr lang="es-ES" sz="3600" dirty="0"/>
          </a:p>
          <a:p>
            <a:r>
              <a:rPr lang="es-ES" sz="3600" dirty="0" err="1"/>
              <a:t>SparNord</a:t>
            </a:r>
            <a:r>
              <a:rPr lang="es-ES" sz="3600" dirty="0"/>
              <a:t> </a:t>
            </a:r>
            <a:r>
              <a:rPr lang="es-ES" sz="3600" dirty="0" smtClean="0"/>
              <a:t>Bank.</a:t>
            </a:r>
            <a:endParaRPr lang="es-ES" sz="3600" dirty="0"/>
          </a:p>
          <a:p>
            <a:r>
              <a:rPr lang="es-ES" sz="3600" dirty="0" err="1"/>
              <a:t>Bergslagens</a:t>
            </a:r>
            <a:r>
              <a:rPr lang="es-ES" sz="3600" dirty="0"/>
              <a:t> </a:t>
            </a:r>
            <a:r>
              <a:rPr lang="es-ES" sz="3600" dirty="0" err="1" smtClean="0"/>
              <a:t>Sparbank</a:t>
            </a:r>
            <a:r>
              <a:rPr lang="es-ES" sz="3600" dirty="0" smtClean="0"/>
              <a:t>.</a:t>
            </a:r>
            <a:endParaRPr lang="es-ES" sz="3600" dirty="0"/>
          </a:p>
          <a:p>
            <a:r>
              <a:rPr lang="es-ES" sz="3600" dirty="0" err="1"/>
              <a:t>Handelsbanken</a:t>
            </a:r>
            <a:r>
              <a:rPr lang="es-ES" sz="3600" dirty="0"/>
              <a:t> </a:t>
            </a:r>
            <a:r>
              <a:rPr lang="es-ES" sz="3600" dirty="0" smtClean="0"/>
              <a:t>(Marbella).</a:t>
            </a:r>
          </a:p>
          <a:p>
            <a:r>
              <a:rPr lang="es-ES" sz="3600" dirty="0" err="1" smtClean="0"/>
              <a:t>Nykredit</a:t>
            </a:r>
            <a:r>
              <a:rPr lang="es-ES" sz="3600" dirty="0" smtClean="0"/>
              <a:t>.</a:t>
            </a:r>
          </a:p>
          <a:p>
            <a:r>
              <a:rPr lang="es-ES" sz="3600" dirty="0" err="1" smtClean="0"/>
              <a:t>Nordea</a:t>
            </a:r>
            <a:r>
              <a:rPr lang="es-ES" sz="3600" dirty="0" smtClean="0"/>
              <a:t> </a:t>
            </a:r>
            <a:r>
              <a:rPr lang="es-ES" sz="3600" dirty="0" err="1" smtClean="0"/>
              <a:t>Private</a:t>
            </a:r>
            <a:r>
              <a:rPr lang="es-ES" sz="3600" dirty="0" smtClean="0"/>
              <a:t> </a:t>
            </a:r>
            <a:r>
              <a:rPr lang="es-ES" sz="3600" dirty="0" err="1" smtClean="0"/>
              <a:t>Banking</a:t>
            </a:r>
            <a:r>
              <a:rPr lang="es-ES" sz="3600" dirty="0" smtClean="0"/>
              <a:t>.</a:t>
            </a:r>
            <a:endParaRPr lang="es-ES" sz="360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507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64457" y="88542"/>
            <a:ext cx="11567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/>
              <a:t>MORTGAGES IN SPAIN (</a:t>
            </a:r>
            <a:r>
              <a:rPr lang="es-ES" sz="4400" b="1" dirty="0" err="1" smtClean="0"/>
              <a:t>Handelsbanken</a:t>
            </a:r>
            <a:r>
              <a:rPr lang="es-ES" sz="4400" b="1" dirty="0" smtClean="0"/>
              <a:t>)</a:t>
            </a:r>
            <a:endParaRPr lang="es-ES" sz="4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972" t="43998" r="42415" b="29613"/>
          <a:stretch/>
        </p:blipFill>
        <p:spPr>
          <a:xfrm>
            <a:off x="4201886" y="3708147"/>
            <a:ext cx="7155541" cy="2491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/>
          <a:srcRect l="9284" t="26736" r="10622" b="20288"/>
          <a:stretch/>
        </p:blipFill>
        <p:spPr>
          <a:xfrm>
            <a:off x="580572" y="857983"/>
            <a:ext cx="7242628" cy="2693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580572" y="6030198"/>
            <a:ext cx="26960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err="1" smtClean="0"/>
              <a:t>Source</a:t>
            </a:r>
            <a:r>
              <a:rPr lang="es-ES" sz="1600" dirty="0" smtClean="0"/>
              <a:t>: </a:t>
            </a:r>
            <a:r>
              <a:rPr lang="es-ES" sz="1600" dirty="0" err="1" smtClean="0"/>
              <a:t>Handelsbanken</a:t>
            </a:r>
            <a:r>
              <a:rPr lang="es-ES" sz="1600" dirty="0" smtClean="0"/>
              <a:t>, 2014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81633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/>
          <a:srcRect l="17203" t="18800" r="12853" b="19494"/>
          <a:stretch/>
        </p:blipFill>
        <p:spPr>
          <a:xfrm>
            <a:off x="203197" y="200655"/>
            <a:ext cx="6487890" cy="3218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638" t="29514" r="30143" b="14931"/>
          <a:stretch/>
        </p:blipFill>
        <p:spPr>
          <a:xfrm>
            <a:off x="5402942" y="2999548"/>
            <a:ext cx="5780394" cy="3269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203197" y="6017795"/>
            <a:ext cx="26960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err="1" smtClean="0"/>
              <a:t>Source</a:t>
            </a:r>
            <a:r>
              <a:rPr lang="es-ES" sz="1600" dirty="0" smtClean="0"/>
              <a:t>: </a:t>
            </a:r>
            <a:r>
              <a:rPr lang="es-ES" sz="1600" dirty="0" err="1" smtClean="0"/>
              <a:t>Handelsbanken</a:t>
            </a:r>
            <a:r>
              <a:rPr lang="es-ES" sz="1600" dirty="0" smtClean="0"/>
              <a:t>, 2014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74218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0914" y="672029"/>
            <a:ext cx="10932886" cy="606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3400" b="1" dirty="0" smtClean="0"/>
              <a:t>OTHER REASONS </a:t>
            </a:r>
            <a:r>
              <a:rPr lang="es-ES" sz="3400" b="1" dirty="0"/>
              <a:t>TO INVEST IN </a:t>
            </a:r>
            <a:r>
              <a:rPr lang="es-ES" sz="3400" b="1" dirty="0" smtClean="0"/>
              <a:t>SPANISH </a:t>
            </a:r>
            <a:r>
              <a:rPr lang="es-ES" sz="3400" b="1" dirty="0"/>
              <a:t>PROPERTY MARKET </a:t>
            </a:r>
          </a:p>
          <a:p>
            <a:pPr algn="just"/>
            <a:endParaRPr lang="es-ES" sz="4000" dirty="0"/>
          </a:p>
          <a:p>
            <a:pPr algn="just"/>
            <a:r>
              <a:rPr lang="es-ES" sz="4000" dirty="0" err="1"/>
              <a:t>C</a:t>
            </a:r>
            <a:r>
              <a:rPr lang="es-ES" sz="4000" dirty="0" err="1" smtClean="0"/>
              <a:t>urrency</a:t>
            </a:r>
            <a:r>
              <a:rPr lang="es-ES" sz="4000" dirty="0" smtClean="0"/>
              <a:t> </a:t>
            </a:r>
            <a:r>
              <a:rPr lang="es-ES" sz="4000" dirty="0" err="1"/>
              <a:t>exchange</a:t>
            </a:r>
            <a:r>
              <a:rPr lang="es-ES" sz="4000" dirty="0"/>
              <a:t> 1</a:t>
            </a:r>
            <a:r>
              <a:rPr lang="es-ES" sz="4000" dirty="0" smtClean="0"/>
              <a:t>€=8/9 SEK.</a:t>
            </a:r>
          </a:p>
          <a:p>
            <a:pPr algn="just"/>
            <a:r>
              <a:rPr lang="es-ES" sz="4000" dirty="0" smtClean="0"/>
              <a:t>Wide </a:t>
            </a:r>
            <a:r>
              <a:rPr lang="es-ES" sz="4000" dirty="0" err="1"/>
              <a:t>variety</a:t>
            </a:r>
            <a:r>
              <a:rPr lang="es-ES" sz="4000" dirty="0"/>
              <a:t> of </a:t>
            </a:r>
            <a:r>
              <a:rPr lang="es-ES" sz="4000" dirty="0" err="1"/>
              <a:t>property</a:t>
            </a:r>
            <a:r>
              <a:rPr lang="es-ES" sz="4000" dirty="0"/>
              <a:t> </a:t>
            </a:r>
            <a:r>
              <a:rPr lang="es-ES" sz="4000" dirty="0" smtClean="0"/>
              <a:t>stock.</a:t>
            </a:r>
            <a:endParaRPr lang="es-ES" sz="4000" dirty="0"/>
          </a:p>
          <a:p>
            <a:pPr algn="just"/>
            <a:r>
              <a:rPr lang="es-ES" sz="4000" dirty="0" err="1"/>
              <a:t>Nordic</a:t>
            </a:r>
            <a:r>
              <a:rPr lang="es-ES" sz="4000" dirty="0"/>
              <a:t> and </a:t>
            </a:r>
            <a:r>
              <a:rPr lang="es-ES" sz="4000" dirty="0" err="1"/>
              <a:t>S</a:t>
            </a:r>
            <a:r>
              <a:rPr lang="es-ES" sz="4000" dirty="0" err="1" smtClean="0"/>
              <a:t>panish</a:t>
            </a:r>
            <a:r>
              <a:rPr lang="es-ES" sz="4000" dirty="0" smtClean="0"/>
              <a:t> </a:t>
            </a:r>
            <a:r>
              <a:rPr lang="es-ES" sz="4000" dirty="0" err="1"/>
              <a:t>banks</a:t>
            </a:r>
            <a:r>
              <a:rPr lang="es-ES" sz="4000" dirty="0"/>
              <a:t> open </a:t>
            </a:r>
            <a:r>
              <a:rPr lang="es-ES" sz="4000" dirty="0" err="1"/>
              <a:t>to</a:t>
            </a:r>
            <a:r>
              <a:rPr lang="es-ES" sz="4000" dirty="0"/>
              <a:t> </a:t>
            </a:r>
            <a:r>
              <a:rPr lang="es-ES" sz="4000" dirty="0" smtClean="0"/>
              <a:t>new </a:t>
            </a:r>
            <a:r>
              <a:rPr lang="es-ES" sz="4000" dirty="0" err="1" smtClean="0"/>
              <a:t>investors</a:t>
            </a:r>
            <a:r>
              <a:rPr lang="es-ES" sz="4000" dirty="0"/>
              <a:t>.  </a:t>
            </a:r>
          </a:p>
          <a:p>
            <a:pPr algn="just"/>
            <a:r>
              <a:rPr lang="es-ES" sz="4000" dirty="0" err="1"/>
              <a:t>Nordic</a:t>
            </a:r>
            <a:r>
              <a:rPr lang="es-ES" sz="4000" dirty="0"/>
              <a:t> </a:t>
            </a:r>
            <a:r>
              <a:rPr lang="es-ES" sz="4000" dirty="0" err="1"/>
              <a:t>colony</a:t>
            </a:r>
            <a:r>
              <a:rPr lang="es-ES" sz="4000" dirty="0"/>
              <a:t> </a:t>
            </a:r>
            <a:r>
              <a:rPr lang="es-ES" sz="4000" dirty="0" err="1"/>
              <a:t>settled</a:t>
            </a:r>
            <a:r>
              <a:rPr lang="es-ES" sz="4000" dirty="0"/>
              <a:t> </a:t>
            </a:r>
            <a:r>
              <a:rPr lang="es-ES" sz="4000" dirty="0" err="1" smtClean="0"/>
              <a:t>Málaga’s</a:t>
            </a:r>
            <a:r>
              <a:rPr lang="es-ES" sz="4000" dirty="0" smtClean="0"/>
              <a:t> </a:t>
            </a:r>
            <a:r>
              <a:rPr lang="es-ES" sz="4000" dirty="0" err="1"/>
              <a:t>coast</a:t>
            </a:r>
            <a:r>
              <a:rPr lang="es-ES" sz="4000" dirty="0"/>
              <a:t>.</a:t>
            </a:r>
          </a:p>
          <a:p>
            <a:pPr algn="just"/>
            <a:r>
              <a:rPr lang="es-ES" sz="4000" dirty="0" smtClean="0"/>
              <a:t>Cultural</a:t>
            </a:r>
            <a:r>
              <a:rPr lang="es-ES" sz="4000" dirty="0"/>
              <a:t>, social, </a:t>
            </a:r>
            <a:r>
              <a:rPr lang="es-ES" sz="4000" dirty="0" smtClean="0"/>
              <a:t>living </a:t>
            </a:r>
            <a:r>
              <a:rPr lang="es-ES" sz="4000" dirty="0" err="1" smtClean="0"/>
              <a:t>reasons</a:t>
            </a:r>
            <a:r>
              <a:rPr lang="es-ES" sz="4000" dirty="0" smtClean="0"/>
              <a:t>.</a:t>
            </a:r>
            <a:endParaRPr lang="es-ES" sz="4000" dirty="0"/>
          </a:p>
          <a:p>
            <a:pPr algn="just"/>
            <a:r>
              <a:rPr lang="es-ES" sz="4000" dirty="0" smtClean="0"/>
              <a:t>Golf + </a:t>
            </a:r>
            <a:r>
              <a:rPr lang="es-ES" sz="4000" dirty="0" err="1" smtClean="0"/>
              <a:t>beach</a:t>
            </a:r>
            <a:r>
              <a:rPr lang="es-ES" sz="4000" dirty="0" smtClean="0"/>
              <a:t>…</a:t>
            </a:r>
            <a:endParaRPr lang="es-ES" sz="4000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126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654289549"/>
              </p:ext>
            </p:extLst>
          </p:nvPr>
        </p:nvGraphicFramePr>
        <p:xfrm>
          <a:off x="742521" y="344905"/>
          <a:ext cx="11213431" cy="6513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576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30149" t="15843" r="15112" b="28893"/>
          <a:stretch/>
        </p:blipFill>
        <p:spPr>
          <a:xfrm>
            <a:off x="1140632" y="878975"/>
            <a:ext cx="9755968" cy="5318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349539" y="0"/>
            <a:ext cx="7808495" cy="998454"/>
          </a:xfrm>
        </p:spPr>
        <p:txBody>
          <a:bodyPr>
            <a:normAutofit/>
          </a:bodyPr>
          <a:lstStyle/>
          <a:p>
            <a:pPr algn="ctr"/>
            <a:r>
              <a:rPr lang="es-ES" sz="4800" b="1" dirty="0" smtClean="0">
                <a:latin typeface="+mn-lt"/>
              </a:rPr>
              <a:t>GOLF COURSES IN THE AREA</a:t>
            </a:r>
            <a:endParaRPr lang="es-ES" sz="4800" b="1" dirty="0">
              <a:latin typeface="+mn-lt"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689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4458" y="301541"/>
            <a:ext cx="11466286" cy="79828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sz="5700" b="1" dirty="0" smtClean="0"/>
              <a:t>NEARLY A HUNDRED GOLF COURSES IN THE AREA</a:t>
            </a:r>
          </a:p>
          <a:p>
            <a:pPr marL="0" indent="0">
              <a:buNone/>
            </a:pPr>
            <a:endParaRPr lang="es-ES" dirty="0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866488"/>
              </p:ext>
            </p:extLst>
          </p:nvPr>
        </p:nvGraphicFramePr>
        <p:xfrm>
          <a:off x="464458" y="1099826"/>
          <a:ext cx="11117942" cy="5758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2" name="Document" r:id="rId4" imgW="5398655" imgH="3901052" progId="Word.Document.12">
                  <p:embed/>
                </p:oleObj>
              </mc:Choice>
              <mc:Fallback>
                <p:oleObj name="Document" r:id="rId4" imgW="5398655" imgH="3901052" progId="Word.Document.12">
                  <p:embed/>
                  <p:pic>
                    <p:nvPicPr>
                      <p:cNvPr id="0" name="Picture 1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58" y="1099826"/>
                        <a:ext cx="11117942" cy="57581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513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he Spanish Real Estate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3" y="1582057"/>
            <a:ext cx="10052751" cy="3730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572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4170" y="5984651"/>
            <a:ext cx="8391640" cy="730048"/>
          </a:xfrm>
        </p:spPr>
        <p:txBody>
          <a:bodyPr>
            <a:normAutofit/>
          </a:bodyPr>
          <a:lstStyle/>
          <a:p>
            <a:pPr algn="l"/>
            <a:r>
              <a:rPr lang="es-ES" sz="4400" b="1" dirty="0" smtClean="0"/>
              <a:t>NUEVA ANDALUCÍA  189.000€</a:t>
            </a:r>
          </a:p>
          <a:p>
            <a:endParaRPr lang="es-ES" b="1" dirty="0" smtClean="0"/>
          </a:p>
          <a:p>
            <a:endParaRPr lang="es-ES" dirty="0"/>
          </a:p>
        </p:txBody>
      </p:sp>
      <p:pic>
        <p:nvPicPr>
          <p:cNvPr id="84" name="Imagen 83"/>
          <p:cNvPicPr/>
          <p:nvPr/>
        </p:nvPicPr>
        <p:blipFill rotWithShape="1">
          <a:blip r:embed="rId3" cstate="print"/>
          <a:srcRect l="19847" t="13203" r="25123" b="9962"/>
          <a:stretch/>
        </p:blipFill>
        <p:spPr bwMode="auto">
          <a:xfrm>
            <a:off x="174170" y="116114"/>
            <a:ext cx="5025627" cy="3725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/>
          <a:srcRect l="25904" t="14633" r="25915" b="14732"/>
          <a:stretch/>
        </p:blipFill>
        <p:spPr>
          <a:xfrm>
            <a:off x="5373821" y="116114"/>
            <a:ext cx="6581617" cy="542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928" y="-11303"/>
            <a:ext cx="11781243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sz="4900" b="1" dirty="0">
                <a:latin typeface="+mn-lt"/>
              </a:rPr>
              <a:t>Nueva </a:t>
            </a:r>
            <a:r>
              <a:rPr lang="es-ES" sz="4900" b="1" dirty="0" smtClean="0">
                <a:latin typeface="+mn-lt"/>
              </a:rPr>
              <a:t>Andalucía, a </a:t>
            </a:r>
            <a:r>
              <a:rPr lang="en-US" sz="4900" b="1" dirty="0" smtClean="0">
                <a:latin typeface="+mn-lt"/>
              </a:rPr>
              <a:t>short </a:t>
            </a:r>
            <a:r>
              <a:rPr lang="en-US" sz="4900" b="1" dirty="0">
                <a:latin typeface="+mn-lt"/>
              </a:rPr>
              <a:t>walk from </a:t>
            </a:r>
            <a:r>
              <a:rPr lang="en-US" sz="4900" b="1" dirty="0" smtClean="0">
                <a:latin typeface="+mn-lt"/>
              </a:rPr>
              <a:t/>
            </a:r>
            <a:br>
              <a:rPr lang="en-US" sz="4900" b="1" dirty="0" smtClean="0">
                <a:latin typeface="+mn-lt"/>
              </a:rPr>
            </a:br>
            <a:r>
              <a:rPr lang="en-US" sz="4900" b="1" dirty="0" smtClean="0">
                <a:latin typeface="+mn-lt"/>
              </a:rPr>
              <a:t>Puerto </a:t>
            </a:r>
            <a:r>
              <a:rPr lang="en-US" sz="4900" b="1" dirty="0" err="1" smtClean="0">
                <a:latin typeface="+mn-lt"/>
              </a:rPr>
              <a:t>Banus</a:t>
            </a:r>
            <a:r>
              <a:rPr lang="en-US" sz="4900" b="1" dirty="0">
                <a:latin typeface="+mn-lt"/>
              </a:rPr>
              <a:t>  </a:t>
            </a:r>
            <a:r>
              <a:rPr lang="es-ES" sz="4900" b="1" dirty="0" smtClean="0">
                <a:latin typeface="+mn-lt"/>
              </a:rPr>
              <a:t>240.000</a:t>
            </a:r>
            <a:r>
              <a:rPr lang="es-ES" sz="4900" b="1" dirty="0">
                <a:latin typeface="+mn-lt"/>
              </a:rPr>
              <a:t>€</a:t>
            </a:r>
            <a:r>
              <a:rPr lang="en-US" sz="4900" dirty="0" smtClean="0">
                <a:latin typeface="+mn-lt"/>
              </a:rPr>
              <a:t/>
            </a:r>
            <a:br>
              <a:rPr lang="en-US" sz="4900" dirty="0" smtClean="0">
                <a:latin typeface="+mn-lt"/>
              </a:rPr>
            </a:br>
            <a:endParaRPr lang="es-ES" sz="4900" dirty="0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20656" t="29660" r="24478" b="14200"/>
          <a:stretch/>
        </p:blipFill>
        <p:spPr>
          <a:xfrm>
            <a:off x="76928" y="2374232"/>
            <a:ext cx="7138737" cy="41067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/>
          <a:srcRect l="20532" t="34923" r="22135" b="8497"/>
          <a:stretch/>
        </p:blipFill>
        <p:spPr>
          <a:xfrm>
            <a:off x="6260256" y="1193383"/>
            <a:ext cx="5771323" cy="3202154"/>
          </a:xfrm>
          <a:prstGeom prst="rect">
            <a:avLst/>
          </a:prstGeom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342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3726" y="1112703"/>
            <a:ext cx="3635566" cy="4254183"/>
          </a:xfrm>
        </p:spPr>
        <p:txBody>
          <a:bodyPr>
            <a:normAutofit/>
          </a:bodyPr>
          <a:lstStyle/>
          <a:p>
            <a:r>
              <a:rPr lang="es-ES" b="1" dirty="0">
                <a:latin typeface="+mn-lt"/>
              </a:rPr>
              <a:t>Los Naranjos </a:t>
            </a:r>
            <a:r>
              <a:rPr lang="es-ES" b="1" dirty="0" smtClean="0">
                <a:latin typeface="+mn-lt"/>
              </a:rPr>
              <a:t>de Marbella. 260.000</a:t>
            </a:r>
            <a:r>
              <a:rPr lang="es-ES" b="1" dirty="0">
                <a:latin typeface="+mn-lt"/>
              </a:rPr>
              <a:t>€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24971" t="21546" r="25588" b="6963"/>
          <a:stretch/>
        </p:blipFill>
        <p:spPr>
          <a:xfrm>
            <a:off x="4373696" y="90502"/>
            <a:ext cx="7673926" cy="6238654"/>
          </a:xfrm>
          <a:prstGeom prst="rect">
            <a:avLst/>
          </a:prstGeom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899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7205" y="103180"/>
            <a:ext cx="8662737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Albatross Hills, </a:t>
            </a:r>
            <a:r>
              <a:rPr lang="en-US" b="1" dirty="0" smtClean="0">
                <a:latin typeface="+mn-lt"/>
              </a:rPr>
              <a:t>top </a:t>
            </a:r>
            <a:r>
              <a:rPr lang="en-US" b="1" dirty="0">
                <a:latin typeface="+mn-lt"/>
              </a:rPr>
              <a:t>of the Golf </a:t>
            </a:r>
            <a:r>
              <a:rPr lang="en-US" b="1" dirty="0" smtClean="0">
                <a:latin typeface="+mn-lt"/>
              </a:rPr>
              <a:t>Valley</a:t>
            </a:r>
            <a:endParaRPr lang="es-ES" b="1" dirty="0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20285" t="21327" r="24971" b="10472"/>
          <a:stretch/>
        </p:blipFill>
        <p:spPr>
          <a:xfrm>
            <a:off x="190977" y="1689165"/>
            <a:ext cx="5919536" cy="41463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/>
          <a:srcRect l="24355" t="20669" r="25464" b="14419"/>
          <a:stretch/>
        </p:blipFill>
        <p:spPr>
          <a:xfrm>
            <a:off x="6415407" y="1689165"/>
            <a:ext cx="5668880" cy="4122822"/>
          </a:xfrm>
          <a:prstGeom prst="rect">
            <a:avLst/>
          </a:prstGeom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672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6744" y="47183"/>
            <a:ext cx="7605486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Apartment Duplex </a:t>
            </a:r>
            <a:r>
              <a:rPr lang="en-US" b="1" dirty="0" smtClean="0">
                <a:latin typeface="+mn-lt"/>
              </a:rPr>
              <a:t>in </a:t>
            </a:r>
            <a:r>
              <a:rPr lang="en-US" b="1" dirty="0" err="1" smtClean="0">
                <a:latin typeface="+mn-lt"/>
              </a:rPr>
              <a:t>Benahavis</a:t>
            </a:r>
            <a:endParaRPr lang="es-ES" b="1" dirty="0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20533" t="21107" r="25341" b="8279"/>
          <a:stretch/>
        </p:blipFill>
        <p:spPr>
          <a:xfrm>
            <a:off x="6225535" y="1372746"/>
            <a:ext cx="5857281" cy="42962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/>
          <a:srcRect l="24355" t="21108" r="25218" b="11129"/>
          <a:stretch/>
        </p:blipFill>
        <p:spPr>
          <a:xfrm>
            <a:off x="218574" y="1372747"/>
            <a:ext cx="5842354" cy="4296230"/>
          </a:xfrm>
          <a:prstGeom prst="rect">
            <a:avLst/>
          </a:prstGeom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589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99884" y="3024212"/>
            <a:ext cx="3092116" cy="4258008"/>
          </a:xfrm>
        </p:spPr>
        <p:txBody>
          <a:bodyPr>
            <a:noAutofit/>
          </a:bodyPr>
          <a:lstStyle/>
          <a:p>
            <a:r>
              <a:rPr lang="es-ES" sz="3600" b="1" dirty="0" err="1" smtClean="0">
                <a:latin typeface="+mn-lt"/>
              </a:rPr>
              <a:t>Benahavis</a:t>
            </a:r>
            <a:r>
              <a:rPr lang="es-ES" sz="3600" b="1" dirty="0" smtClean="0">
                <a:latin typeface="+mn-lt"/>
              </a:rPr>
              <a:t>. </a:t>
            </a:r>
            <a:br>
              <a:rPr lang="es-ES" sz="3600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"</a:t>
            </a:r>
            <a:r>
              <a:rPr lang="en-US" sz="3600" b="1" dirty="0">
                <a:latin typeface="+mn-lt"/>
              </a:rPr>
              <a:t>La Heredia</a:t>
            </a:r>
            <a:r>
              <a:rPr lang="en-US" sz="3600" b="1" dirty="0" smtClean="0">
                <a:latin typeface="+mn-lt"/>
              </a:rPr>
              <a:t>", foothills </a:t>
            </a:r>
            <a:r>
              <a:rPr lang="en-US" sz="3600" b="1" dirty="0">
                <a:latin typeface="+mn-lt"/>
              </a:rPr>
              <a:t>of </a:t>
            </a:r>
            <a:r>
              <a:rPr lang="en-US" sz="3600" b="1" dirty="0" smtClean="0">
                <a:latin typeface="+mn-lt"/>
              </a:rPr>
              <a:t>Ronda mountains</a:t>
            </a:r>
            <a:endParaRPr lang="es-ES" sz="3600" b="1" dirty="0">
              <a:latin typeface="+mn-lt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/>
          <a:srcRect l="24601" t="22204" r="25464" b="11129"/>
          <a:stretch/>
        </p:blipFill>
        <p:spPr>
          <a:xfrm>
            <a:off x="5096229" y="270454"/>
            <a:ext cx="4400760" cy="330328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/>
          <a:srcRect l="24725" t="21326" r="25834" b="12445"/>
          <a:stretch/>
        </p:blipFill>
        <p:spPr>
          <a:xfrm>
            <a:off x="5000197" y="3624895"/>
            <a:ext cx="4058654" cy="305664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/>
          <a:srcRect l="24601" t="28162" r="26204" b="10472"/>
          <a:stretch/>
        </p:blipFill>
        <p:spPr>
          <a:xfrm>
            <a:off x="88264" y="3710514"/>
            <a:ext cx="4235117" cy="29701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/>
          <a:srcRect l="24601" t="20888" r="26697" b="11348"/>
          <a:stretch/>
        </p:blipFill>
        <p:spPr>
          <a:xfrm>
            <a:off x="295859" y="249110"/>
            <a:ext cx="4315325" cy="3375785"/>
          </a:xfrm>
          <a:prstGeom prst="rect">
            <a:avLst/>
          </a:prstGeom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91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516" y="260657"/>
            <a:ext cx="10515600" cy="1325563"/>
          </a:xfrm>
        </p:spPr>
        <p:txBody>
          <a:bodyPr>
            <a:normAutofit/>
          </a:bodyPr>
          <a:lstStyle/>
          <a:p>
            <a:r>
              <a:rPr lang="es-ES" b="1" dirty="0" err="1">
                <a:latin typeface="+mn-lt"/>
              </a:rPr>
              <a:t>Aloha</a:t>
            </a:r>
            <a:r>
              <a:rPr lang="es-ES" b="1" dirty="0">
                <a:latin typeface="+mn-lt"/>
              </a:rPr>
              <a:t> </a:t>
            </a:r>
            <a:r>
              <a:rPr lang="es-ES" b="1" dirty="0" err="1">
                <a:latin typeface="+mn-lt"/>
              </a:rPr>
              <a:t>Townhouse</a:t>
            </a:r>
            <a:r>
              <a:rPr lang="es-ES" b="1" dirty="0">
                <a:latin typeface="+mn-lt"/>
              </a:rPr>
              <a:t> </a:t>
            </a:r>
            <a:r>
              <a:rPr lang="es-ES" b="1" dirty="0" smtClean="0">
                <a:latin typeface="+mn-lt"/>
              </a:rPr>
              <a:t>€235.000</a:t>
            </a:r>
            <a:endParaRPr lang="es-ES" b="1" dirty="0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74" y="3334713"/>
            <a:ext cx="2163321" cy="32622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338" y="3334713"/>
            <a:ext cx="2163320" cy="32622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57" y="1797684"/>
            <a:ext cx="6402413" cy="42501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576" y="365125"/>
            <a:ext cx="4315968" cy="2865120"/>
          </a:xfrm>
          <a:prstGeom prst="rect">
            <a:avLst/>
          </a:prstGeom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920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935671266"/>
              </p:ext>
            </p:extLst>
          </p:nvPr>
        </p:nvGraphicFramePr>
        <p:xfrm>
          <a:off x="962525" y="224589"/>
          <a:ext cx="10732169" cy="6256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3"/>
          <p:cNvGraphicFramePr/>
          <p:nvPr>
            <p:extLst>
              <p:ext uri="{D42A27DB-BD31-4B8C-83A1-F6EECF244321}">
                <p14:modId xmlns:p14="http://schemas.microsoft.com/office/powerpoint/2010/main" val="2374705508"/>
              </p:ext>
            </p:extLst>
          </p:nvPr>
        </p:nvGraphicFramePr>
        <p:xfrm>
          <a:off x="1087630" y="281455"/>
          <a:ext cx="10732169" cy="6256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05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06321"/>
            <a:ext cx="7358743" cy="1325563"/>
          </a:xfrm>
        </p:spPr>
        <p:txBody>
          <a:bodyPr>
            <a:normAutofit/>
          </a:bodyPr>
          <a:lstStyle/>
          <a:p>
            <a:r>
              <a:rPr lang="es-ES" b="1" dirty="0">
                <a:latin typeface="+mn-lt"/>
              </a:rPr>
              <a:t>ANTEQUERA Puerto del Barco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6" y="1244600"/>
            <a:ext cx="6096000" cy="56134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442036"/>
            <a:ext cx="4442772" cy="333207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23"/>
          <a:stretch/>
        </p:blipFill>
        <p:spPr>
          <a:xfrm>
            <a:off x="7162800" y="556461"/>
            <a:ext cx="4442772" cy="2748214"/>
          </a:xfrm>
          <a:prstGeom prst="rect">
            <a:avLst/>
          </a:prstGeom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428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6718" t="19395" r="54016" b="10367"/>
          <a:stretch/>
        </p:blipFill>
        <p:spPr>
          <a:xfrm>
            <a:off x="92556" y="81888"/>
            <a:ext cx="4097307" cy="41205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/>
          <a:srcRect l="5825" t="10665" r="55131" b="24455"/>
          <a:stretch/>
        </p:blipFill>
        <p:spPr>
          <a:xfrm>
            <a:off x="3900789" y="150128"/>
            <a:ext cx="4264404" cy="39841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/>
          <a:srcRect l="6829" t="8284" r="54017" b="26835"/>
          <a:stretch/>
        </p:blipFill>
        <p:spPr>
          <a:xfrm>
            <a:off x="218570" y="3363596"/>
            <a:ext cx="3682219" cy="326344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/>
          <a:srcRect l="6160" t="11260" r="55131" b="25447"/>
          <a:stretch/>
        </p:blipFill>
        <p:spPr>
          <a:xfrm>
            <a:off x="8199960" y="1850834"/>
            <a:ext cx="3925207" cy="4478807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720601" y="4610601"/>
            <a:ext cx="3447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err="1"/>
              <a:t>C</a:t>
            </a:r>
            <a:r>
              <a:rPr lang="es-ES" sz="4400" b="1" dirty="0" err="1" smtClean="0"/>
              <a:t>alahonda</a:t>
            </a:r>
            <a:endParaRPr lang="es-ES" sz="4400" b="1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857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casauna.com/files/property/scaled/2165__FileNormal__fbdWzlOcnygZSHvbqaQ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95" y="101161"/>
            <a:ext cx="5324587" cy="327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casauna.com/files/property/scaled/2165__FileNormal__reNpBVBUDipZPxGMtj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101161"/>
            <a:ext cx="5602078" cy="352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casauna.com/files/property/scaled/2165__FileNormal__nevqnOoBxGRRYfZSPpew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2"/>
          <a:stretch/>
        </p:blipFill>
        <p:spPr bwMode="auto">
          <a:xfrm>
            <a:off x="464456" y="3733499"/>
            <a:ext cx="5239657" cy="30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casauna.com/files/property/scaled/2165__FileNormal__EJxVqVkhwCFwDaBlnhNlJ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7"/>
          <a:stretch/>
        </p:blipFill>
        <p:spPr bwMode="auto">
          <a:xfrm>
            <a:off x="6008915" y="3764505"/>
            <a:ext cx="5939372" cy="298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6197601" y="101161"/>
            <a:ext cx="3164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err="1" smtClean="0"/>
              <a:t>Calahonda</a:t>
            </a:r>
            <a:endParaRPr lang="es-ES" sz="4400" b="1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143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49923"/>
            <a:ext cx="10515600" cy="1325563"/>
          </a:xfrm>
        </p:spPr>
        <p:txBody>
          <a:bodyPr/>
          <a:lstStyle/>
          <a:p>
            <a:r>
              <a:rPr lang="es-ES" b="1" dirty="0">
                <a:latin typeface="+mn-lt"/>
              </a:rPr>
              <a:t>Hacienda las Chapas Marbella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28651" t="28830" r="26370" b="18451"/>
          <a:stretch/>
        </p:blipFill>
        <p:spPr>
          <a:xfrm>
            <a:off x="5669604" y="3082775"/>
            <a:ext cx="4967592" cy="32735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/>
          <a:srcRect l="27314" t="28783" r="24848" b="15516"/>
          <a:stretch/>
        </p:blipFill>
        <p:spPr>
          <a:xfrm>
            <a:off x="7182853" y="66498"/>
            <a:ext cx="4908884" cy="321354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/>
          <a:srcRect l="31259" t="28783" r="24231" b="17708"/>
          <a:stretch/>
        </p:blipFill>
        <p:spPr>
          <a:xfrm>
            <a:off x="123949" y="847482"/>
            <a:ext cx="5133851" cy="3469971"/>
          </a:xfrm>
          <a:prstGeom prst="rect">
            <a:avLst/>
          </a:prstGeom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350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4823900" cy="1325563"/>
          </a:xfrm>
        </p:spPr>
        <p:txBody>
          <a:bodyPr>
            <a:noAutofit/>
          </a:bodyPr>
          <a:lstStyle/>
          <a:p>
            <a:r>
              <a:rPr lang="es-ES" b="1" dirty="0">
                <a:latin typeface="+mn-lt"/>
              </a:rPr>
              <a:t>Los </a:t>
            </a:r>
            <a:r>
              <a:rPr lang="es-ES" b="1" dirty="0" err="1" smtClean="0">
                <a:latin typeface="+mn-lt"/>
              </a:rPr>
              <a:t>Randos</a:t>
            </a:r>
            <a:r>
              <a:rPr lang="es-ES" b="1" dirty="0" smtClean="0">
                <a:latin typeface="+mn-lt"/>
              </a:rPr>
              <a:t>, Málaga</a:t>
            </a:r>
            <a:endParaRPr lang="es-ES" b="1" dirty="0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677" y="2091804"/>
            <a:ext cx="5107154" cy="34047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1924"/>
            <a:ext cx="6756796" cy="4504530"/>
          </a:xfrm>
          <a:prstGeom prst="rect">
            <a:avLst/>
          </a:prstGeom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284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24022" y="42338"/>
            <a:ext cx="2656115" cy="904875"/>
          </a:xfrm>
        </p:spPr>
        <p:txBody>
          <a:bodyPr>
            <a:normAutofit/>
          </a:bodyPr>
          <a:lstStyle/>
          <a:p>
            <a:r>
              <a:rPr lang="es-ES" b="1" dirty="0" err="1" smtClean="0">
                <a:latin typeface="+mn-lt"/>
              </a:rPr>
              <a:t>Estepona</a:t>
            </a:r>
            <a:endParaRPr lang="es-ES" b="1" dirty="0">
              <a:latin typeface="+mn-lt"/>
            </a:endParaRPr>
          </a:p>
        </p:txBody>
      </p:sp>
      <p:pic>
        <p:nvPicPr>
          <p:cNvPr id="1026" name="Picture 2" descr="http://www.altavistaproperty.com/gallery/7852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14" y="3494617"/>
            <a:ext cx="5045074" cy="336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ltavistaproperty.com/gallery/7852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8" y="69634"/>
            <a:ext cx="6652532" cy="329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altavistaproperty.com/gallery/7852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022" y="1195841"/>
            <a:ext cx="3823264" cy="534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WELT ABOGADOS             http://www.weltabogados.com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060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ltavistaproperty.com/gallery/1430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076" y="150128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altavistaproperty.com/gallery/14309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5" y="1934160"/>
            <a:ext cx="4192418" cy="279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19503"/>
            <a:ext cx="3619500" cy="1175659"/>
          </a:xfrm>
        </p:spPr>
        <p:txBody>
          <a:bodyPr>
            <a:normAutofit/>
          </a:bodyPr>
          <a:lstStyle/>
          <a:p>
            <a:r>
              <a:rPr lang="es-ES" b="1" dirty="0" err="1" smtClean="0">
                <a:latin typeface="+mn-lt"/>
              </a:rPr>
              <a:t>Estepona</a:t>
            </a:r>
            <a:r>
              <a:rPr lang="es-ES" b="1" dirty="0" smtClean="0">
                <a:latin typeface="+mn-lt"/>
              </a:rPr>
              <a:t> Golf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644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altavistaproperty.com/gallery/1401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4" y="83621"/>
            <a:ext cx="7661701" cy="632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altavistaproperty.com/gallery/7853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886" y="156262"/>
            <a:ext cx="5026932" cy="32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9682" y="0"/>
            <a:ext cx="4926775" cy="1175659"/>
          </a:xfrm>
        </p:spPr>
        <p:txBody>
          <a:bodyPr>
            <a:normAutofit/>
          </a:bodyPr>
          <a:lstStyle/>
          <a:p>
            <a:r>
              <a:rPr lang="es-ES" b="1" dirty="0" smtClean="0">
                <a:latin typeface="+mn-lt"/>
              </a:rPr>
              <a:t>Los Lagos, Marbella</a:t>
            </a:r>
            <a:endParaRPr lang="es-ES" dirty="0"/>
          </a:p>
        </p:txBody>
      </p:sp>
      <p:pic>
        <p:nvPicPr>
          <p:cNvPr id="7" name="Picture 4" descr="http://www.altavistaproperty.com/gallery/7853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762" y="3596787"/>
            <a:ext cx="3528541" cy="312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722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altavistaproperty.com/gallery/7853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6" y="130627"/>
            <a:ext cx="8936408" cy="512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/>
          <a:srcRect l="33156" t="11260" r="34382" b="5407"/>
          <a:stretch/>
        </p:blipFill>
        <p:spPr>
          <a:xfrm>
            <a:off x="7634514" y="333828"/>
            <a:ext cx="4223657" cy="6022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7171" y="5380829"/>
            <a:ext cx="5120051" cy="8488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latin typeface="+mn-lt"/>
              </a:rPr>
              <a:t>Los Lagos, Marbella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361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/>
          <a:stretch/>
        </p:blipFill>
        <p:spPr>
          <a:xfrm>
            <a:off x="8135595" y="717327"/>
            <a:ext cx="3859979" cy="574311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"/>
          <a:stretch/>
        </p:blipFill>
        <p:spPr>
          <a:xfrm>
            <a:off x="305610" y="107150"/>
            <a:ext cx="3859979" cy="62492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577318" y="51977"/>
            <a:ext cx="5185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/>
              <a:t>La Heredia. </a:t>
            </a:r>
            <a:r>
              <a:rPr lang="es-ES" sz="4400" dirty="0" err="1" smtClean="0"/>
              <a:t>Benahavís</a:t>
            </a:r>
            <a:endParaRPr lang="es-ES" sz="4400" dirty="0"/>
          </a:p>
        </p:txBody>
      </p:sp>
      <p:pic>
        <p:nvPicPr>
          <p:cNvPr id="8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3"/>
          <a:stretch/>
        </p:blipFill>
        <p:spPr>
          <a:xfrm>
            <a:off x="4406747" y="1361180"/>
            <a:ext cx="3254458" cy="4785106"/>
          </a:xfrm>
          <a:prstGeom prst="rect">
            <a:avLst/>
          </a:prstGeom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200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111593883"/>
              </p:ext>
            </p:extLst>
          </p:nvPr>
        </p:nvGraphicFramePr>
        <p:xfrm>
          <a:off x="974749" y="416928"/>
          <a:ext cx="10266948" cy="6304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87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676981" y="62635"/>
            <a:ext cx="5761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/>
              <a:t>La Heredia. </a:t>
            </a:r>
            <a:r>
              <a:rPr lang="es-ES" sz="4400" dirty="0" err="1" smtClean="0"/>
              <a:t>Benahavís</a:t>
            </a:r>
            <a:endParaRPr lang="es-ES" sz="4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66" y="199575"/>
            <a:ext cx="3859979" cy="633933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87"/>
          <a:stretch/>
        </p:blipFill>
        <p:spPr>
          <a:xfrm rot="5400000">
            <a:off x="3606444" y="1862159"/>
            <a:ext cx="5319486" cy="3395846"/>
          </a:xfrm>
          <a:prstGeom prst="rect">
            <a:avLst/>
          </a:prstGeom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9163" y="2026353"/>
            <a:ext cx="5805714" cy="3265714"/>
          </a:xfrm>
          <a:prstGeom prst="rect">
            <a:avLst/>
          </a:prstGeom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158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altavistaproperty.com/gallery/22214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301" y="3378254"/>
            <a:ext cx="5026923" cy="347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altavistaproperty.com/gallery/7856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42" y="110899"/>
            <a:ext cx="7242629" cy="437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/>
          <a:srcRect l="37283" t="12251" r="35721" b="16320"/>
          <a:stretch/>
        </p:blipFill>
        <p:spPr>
          <a:xfrm>
            <a:off x="88201" y="981377"/>
            <a:ext cx="3950397" cy="587662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108552"/>
            <a:ext cx="76921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/>
              <a:t>Marbella, 500.000€</a:t>
            </a:r>
            <a:endParaRPr lang="es-ES" sz="440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16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altavistaproperty.com/gallery/12688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7"/>
          <a:stretch/>
        </p:blipFill>
        <p:spPr bwMode="auto">
          <a:xfrm>
            <a:off x="116564" y="81888"/>
            <a:ext cx="8572500" cy="522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6226427" y="0"/>
            <a:ext cx="5718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/>
              <a:t>Marbella, Los </a:t>
            </a:r>
            <a:r>
              <a:rPr lang="es-ES" sz="4400" dirty="0" err="1" smtClean="0"/>
              <a:t>Flamingos</a:t>
            </a:r>
            <a:endParaRPr lang="es-ES" sz="4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/>
          <a:srcRect l="19769" t="18204" r="22670" b="26637"/>
          <a:stretch/>
        </p:blipFill>
        <p:spPr>
          <a:xfrm>
            <a:off x="5979483" y="3009297"/>
            <a:ext cx="6212517" cy="33470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184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altavistaproperty.com/gallery/1269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" y="95534"/>
            <a:ext cx="6144988" cy="409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altavistaproperty.com/gallery/12686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14" y="83992"/>
            <a:ext cx="5022850" cy="346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altavistaproperty.com/gallery/12686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89" y="3390920"/>
            <a:ext cx="6696075" cy="346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64874" y="4842107"/>
            <a:ext cx="37684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/>
              <a:t>Marbella.</a:t>
            </a:r>
          </a:p>
          <a:p>
            <a:r>
              <a:rPr lang="es-ES" sz="4400" dirty="0" smtClean="0"/>
              <a:t>Los </a:t>
            </a:r>
            <a:r>
              <a:rPr lang="es-ES" sz="4400" dirty="0" err="1" smtClean="0"/>
              <a:t>Flamingos</a:t>
            </a:r>
            <a:endParaRPr lang="es-ES" sz="4400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613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altavistaproperty.com/gallery/785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" y="769441"/>
            <a:ext cx="8436022" cy="545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7774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/>
              <a:t>Marbella. Green </a:t>
            </a:r>
            <a:r>
              <a:rPr lang="es-ES" sz="4400" dirty="0" err="1" smtClean="0"/>
              <a:t>Hills</a:t>
            </a:r>
            <a:endParaRPr lang="es-ES" sz="4400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/>
          <a:srcRect l="37259" t="11111" r="38989" b="5208"/>
          <a:stretch/>
        </p:blipFill>
        <p:spPr>
          <a:xfrm>
            <a:off x="8723073" y="155693"/>
            <a:ext cx="3240746" cy="6419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013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altavistaproperty.com/gallery/785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4300"/>
            <a:ext cx="9119054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altavistaproperty.com/gallery/7853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069" y="2085824"/>
            <a:ext cx="6405789" cy="427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83597" y="273956"/>
            <a:ext cx="6918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 smtClean="0"/>
              <a:t>Marbella.Green</a:t>
            </a:r>
            <a:r>
              <a:rPr lang="es-ES" sz="4400" dirty="0" smtClean="0"/>
              <a:t> </a:t>
            </a:r>
            <a:r>
              <a:rPr lang="es-ES" sz="4400" dirty="0" err="1" smtClean="0"/>
              <a:t>Hills</a:t>
            </a:r>
            <a:endParaRPr lang="es-ES" sz="4400" dirty="0" smtClean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685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altavistaproperty.com/gallery/21169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1" y="95696"/>
            <a:ext cx="8281193" cy="486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altavistaproperty.com/gallery/21168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441" y="2362426"/>
            <a:ext cx="6264729" cy="417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8284822" y="341355"/>
            <a:ext cx="4010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 smtClean="0"/>
              <a:t>Elviria</a:t>
            </a:r>
            <a:r>
              <a:rPr lang="es-ES" sz="4400" dirty="0" smtClean="0"/>
              <a:t>. Marbella</a:t>
            </a: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214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altavistaproperty.com/gallery/21168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18" y="102615"/>
            <a:ext cx="7946571" cy="529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30813" t="21577" r="32821" b="7986"/>
          <a:stretch/>
        </p:blipFill>
        <p:spPr>
          <a:xfrm>
            <a:off x="7532912" y="1071608"/>
            <a:ext cx="4408091" cy="51670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/>
          <p:cNvSpPr txBox="1"/>
          <p:nvPr/>
        </p:nvSpPr>
        <p:spPr>
          <a:xfrm>
            <a:off x="8094889" y="184503"/>
            <a:ext cx="40971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 smtClean="0"/>
              <a:t>Elviria</a:t>
            </a:r>
            <a:r>
              <a:rPr lang="es-ES" sz="4400" dirty="0" smtClean="0"/>
              <a:t>. Marbella</a:t>
            </a: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39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altavistaproperty.com/gallery/785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" y="42955"/>
            <a:ext cx="7073446" cy="47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altavistaproperty.com/gallery/7852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1" y="3632251"/>
            <a:ext cx="4168473" cy="29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altavistaproperty.com/gallery/7852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441" y="100214"/>
            <a:ext cx="3950002" cy="663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725912" y="4895111"/>
            <a:ext cx="2632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 smtClean="0"/>
              <a:t>Estepona</a:t>
            </a:r>
            <a:endParaRPr lang="es-ES" sz="4400" dirty="0" smtClean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264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altavistaproperty.com/gallery/7852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884" y="986971"/>
            <a:ext cx="6551929" cy="500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/>
          <a:srcRect l="20438" t="19792" r="23005" b="17708"/>
          <a:stretch/>
        </p:blipFill>
        <p:spPr>
          <a:xfrm>
            <a:off x="289561" y="80182"/>
            <a:ext cx="4804954" cy="2985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/>
          <a:srcRect l="22335" t="27133" r="39291" b="30010"/>
          <a:stretch/>
        </p:blipFill>
        <p:spPr>
          <a:xfrm>
            <a:off x="289560" y="3313526"/>
            <a:ext cx="4804955" cy="3017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7292613" y="85247"/>
            <a:ext cx="3340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 smtClean="0"/>
              <a:t>Estepona</a:t>
            </a:r>
            <a:endParaRPr lang="es-ES" sz="4400" dirty="0" smtClean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860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7300517"/>
              </p:ext>
            </p:extLst>
          </p:nvPr>
        </p:nvGraphicFramePr>
        <p:xfrm>
          <a:off x="368968" y="417095"/>
          <a:ext cx="10984832" cy="6176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252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3168647"/>
              </p:ext>
            </p:extLst>
          </p:nvPr>
        </p:nvGraphicFramePr>
        <p:xfrm>
          <a:off x="368968" y="401053"/>
          <a:ext cx="11261558" cy="6160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WELT ABOGADOS             http://www.weltabogados.com</a:t>
            </a:r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319316" y="638628"/>
            <a:ext cx="820057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 smtClean="0"/>
              <a:t>5. REAL ESTATE SALE IN SPAIN:</a:t>
            </a:r>
            <a:endParaRPr lang="es-ES" sz="4400" b="1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610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4788616"/>
              </p:ext>
            </p:extLst>
          </p:nvPr>
        </p:nvGraphicFramePr>
        <p:xfrm>
          <a:off x="1146629" y="1"/>
          <a:ext cx="8839200" cy="6356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WELT ABOGADOS             http://www.weltabogados.com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840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9417" y="-14005"/>
            <a:ext cx="9283485" cy="1108587"/>
          </a:xfrm>
        </p:spPr>
        <p:txBody>
          <a:bodyPr>
            <a:noAutofit/>
          </a:bodyPr>
          <a:lstStyle/>
          <a:p>
            <a:r>
              <a:rPr lang="es-ES" sz="4800" b="1" i="1" dirty="0" smtClean="0">
                <a:latin typeface="+mn-lt"/>
              </a:rPr>
              <a:t>S.A.R.E.B</a:t>
            </a:r>
            <a:r>
              <a:rPr lang="es-ES" sz="3200" b="1" dirty="0" smtClean="0">
                <a:latin typeface="+mn-lt"/>
              </a:rPr>
              <a:t>    </a:t>
            </a:r>
            <a:r>
              <a:rPr lang="es-ES" sz="1800" b="1" i="1" dirty="0" smtClean="0">
                <a:latin typeface="+mn-lt"/>
              </a:rPr>
              <a:t>Sociedad de Activos Procedentes de la Reestructuración Bancaria</a:t>
            </a:r>
            <a:endParaRPr lang="es-ES" sz="1800" b="1" i="1" dirty="0"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2642" y="1094582"/>
            <a:ext cx="10773229" cy="5492749"/>
          </a:xfrm>
        </p:spPr>
        <p:txBody>
          <a:bodyPr>
            <a:noAutofit/>
          </a:bodyPr>
          <a:lstStyle/>
          <a:p>
            <a:pPr algn="just"/>
            <a:r>
              <a:rPr lang="es-ES" sz="2600" dirty="0" err="1"/>
              <a:t>Iniciated</a:t>
            </a:r>
            <a:r>
              <a:rPr lang="es-ES" sz="2600" dirty="0"/>
              <a:t> </a:t>
            </a:r>
            <a:r>
              <a:rPr lang="es-ES" sz="2600" dirty="0" err="1"/>
              <a:t>activity</a:t>
            </a:r>
            <a:r>
              <a:rPr lang="es-ES" sz="2600" dirty="0"/>
              <a:t> in </a:t>
            </a:r>
            <a:r>
              <a:rPr lang="es-ES" sz="2600" dirty="0" err="1"/>
              <a:t>November</a:t>
            </a:r>
            <a:r>
              <a:rPr lang="es-ES" sz="2600" dirty="0"/>
              <a:t> 2012 to </a:t>
            </a:r>
            <a:r>
              <a:rPr lang="es-ES" sz="2600" dirty="0" err="1"/>
              <a:t>help</a:t>
            </a:r>
            <a:r>
              <a:rPr lang="es-ES" sz="2600" dirty="0"/>
              <a:t> </a:t>
            </a:r>
            <a:r>
              <a:rPr lang="es-ES" sz="2600" dirty="0" smtClean="0"/>
              <a:t>“</a:t>
            </a:r>
            <a:r>
              <a:rPr lang="es-ES" sz="2600" dirty="0" err="1" smtClean="0"/>
              <a:t>clean</a:t>
            </a:r>
            <a:r>
              <a:rPr lang="es-ES" sz="2600" dirty="0" smtClean="0"/>
              <a:t> </a:t>
            </a:r>
            <a:r>
              <a:rPr lang="es-ES" sz="2600" dirty="0" err="1" smtClean="0"/>
              <a:t>toxic</a:t>
            </a:r>
            <a:r>
              <a:rPr lang="es-ES" sz="2600" dirty="0"/>
              <a:t> </a:t>
            </a:r>
            <a:r>
              <a:rPr lang="es-ES" sz="2600" dirty="0" smtClean="0"/>
              <a:t>actives“ </a:t>
            </a:r>
            <a:r>
              <a:rPr lang="es-ES" sz="2600" dirty="0" err="1"/>
              <a:t>for</a:t>
            </a:r>
            <a:r>
              <a:rPr lang="es-ES" sz="2600" dirty="0"/>
              <a:t> </a:t>
            </a:r>
            <a:r>
              <a:rPr lang="es-ES" sz="2600" dirty="0" err="1"/>
              <a:t>banks</a:t>
            </a:r>
            <a:r>
              <a:rPr lang="es-ES" sz="2600" dirty="0"/>
              <a:t> </a:t>
            </a:r>
            <a:r>
              <a:rPr lang="es-ES" sz="2600" dirty="0" err="1"/>
              <a:t>receiving</a:t>
            </a:r>
            <a:r>
              <a:rPr lang="es-ES" sz="2600" dirty="0"/>
              <a:t> </a:t>
            </a:r>
            <a:r>
              <a:rPr lang="es-ES" sz="2600" dirty="0" err="1"/>
              <a:t>public</a:t>
            </a:r>
            <a:r>
              <a:rPr lang="es-ES" sz="2600" dirty="0"/>
              <a:t> </a:t>
            </a:r>
            <a:r>
              <a:rPr lang="es-ES" sz="2600" dirty="0" err="1"/>
              <a:t>funds</a:t>
            </a:r>
            <a:r>
              <a:rPr lang="es-ES" sz="2600" dirty="0"/>
              <a:t>. </a:t>
            </a:r>
          </a:p>
          <a:p>
            <a:pPr algn="just"/>
            <a:r>
              <a:rPr lang="es-ES" sz="2600" dirty="0" err="1"/>
              <a:t>Sweden</a:t>
            </a:r>
            <a:r>
              <a:rPr lang="es-ES" sz="2600" dirty="0"/>
              <a:t> </a:t>
            </a:r>
            <a:r>
              <a:rPr lang="es-ES" sz="2600" dirty="0" err="1"/>
              <a:t>had</a:t>
            </a:r>
            <a:r>
              <a:rPr lang="es-ES" sz="2600" dirty="0"/>
              <a:t> a similar </a:t>
            </a:r>
            <a:r>
              <a:rPr lang="es-ES" sz="2600" dirty="0" err="1"/>
              <a:t>bank</a:t>
            </a:r>
            <a:r>
              <a:rPr lang="es-ES" sz="2600" dirty="0"/>
              <a:t> in 1991. </a:t>
            </a:r>
          </a:p>
          <a:p>
            <a:pPr algn="just"/>
            <a:r>
              <a:rPr lang="es-ES" sz="2600" dirty="0" err="1"/>
              <a:t>Previous</a:t>
            </a:r>
            <a:r>
              <a:rPr lang="es-ES" sz="2600" dirty="0"/>
              <a:t> AAB </a:t>
            </a:r>
            <a:r>
              <a:rPr lang="es-ES" sz="2600" dirty="0" err="1"/>
              <a:t>authority</a:t>
            </a:r>
            <a:r>
              <a:rPr lang="es-ES" sz="2600" dirty="0"/>
              <a:t> </a:t>
            </a:r>
            <a:r>
              <a:rPr lang="es-ES" sz="2600" dirty="0" smtClean="0"/>
              <a:t>and </a:t>
            </a:r>
            <a:r>
              <a:rPr lang="es-ES" sz="2600" i="1" dirty="0"/>
              <a:t>Compañías de Administración de Activos </a:t>
            </a:r>
            <a:r>
              <a:rPr lang="es-ES" sz="2600" dirty="0"/>
              <a:t>(</a:t>
            </a:r>
            <a:r>
              <a:rPr lang="es-ES" sz="2600" dirty="0" err="1"/>
              <a:t>CAAs</a:t>
            </a:r>
            <a:r>
              <a:rPr lang="es-ES" sz="2600" dirty="0"/>
              <a:t>), </a:t>
            </a:r>
            <a:r>
              <a:rPr lang="es-ES" sz="2600" dirty="0" err="1"/>
              <a:t>Securum</a:t>
            </a:r>
            <a:r>
              <a:rPr lang="es-ES" sz="2600" dirty="0"/>
              <a:t> </a:t>
            </a:r>
            <a:r>
              <a:rPr lang="es-ES" sz="2600" dirty="0" smtClean="0"/>
              <a:t>and </a:t>
            </a:r>
            <a:r>
              <a:rPr lang="es-ES" sz="2600" dirty="0" err="1"/>
              <a:t>Retrieva</a:t>
            </a:r>
            <a:r>
              <a:rPr lang="es-ES" sz="2600" dirty="0"/>
              <a:t>. </a:t>
            </a:r>
            <a:r>
              <a:rPr lang="es-ES" sz="2600" dirty="0" err="1"/>
              <a:t>All</a:t>
            </a:r>
            <a:r>
              <a:rPr lang="es-ES" sz="2600" dirty="0"/>
              <a:t> of </a:t>
            </a:r>
            <a:r>
              <a:rPr lang="es-ES" sz="2600" dirty="0" err="1"/>
              <a:t>them</a:t>
            </a:r>
            <a:r>
              <a:rPr lang="es-ES" sz="2600" dirty="0"/>
              <a:t> </a:t>
            </a:r>
            <a:r>
              <a:rPr lang="es-ES" sz="2600" dirty="0" err="1"/>
              <a:t>part</a:t>
            </a:r>
            <a:r>
              <a:rPr lang="es-ES" sz="2600" dirty="0"/>
              <a:t> of </a:t>
            </a:r>
            <a:r>
              <a:rPr lang="es-ES" sz="2600" dirty="0" err="1"/>
              <a:t>the</a:t>
            </a:r>
            <a:r>
              <a:rPr lang="es-ES" sz="2600" dirty="0"/>
              <a:t> </a:t>
            </a:r>
            <a:r>
              <a:rPr lang="es-ES" sz="2600" dirty="0" err="1"/>
              <a:t>National</a:t>
            </a:r>
            <a:r>
              <a:rPr lang="es-ES" sz="2600" dirty="0"/>
              <a:t> </a:t>
            </a:r>
            <a:r>
              <a:rPr lang="es-ES" sz="2600" dirty="0" err="1" smtClean="0"/>
              <a:t>Tax</a:t>
            </a:r>
            <a:r>
              <a:rPr lang="es-ES" sz="2600" dirty="0" smtClean="0"/>
              <a:t> </a:t>
            </a:r>
            <a:r>
              <a:rPr lang="es-ES" sz="2600" dirty="0" err="1"/>
              <a:t>Department</a:t>
            </a:r>
            <a:r>
              <a:rPr lang="es-ES" sz="2600" dirty="0"/>
              <a:t>, </a:t>
            </a:r>
            <a:r>
              <a:rPr lang="es-ES" sz="2600" dirty="0" err="1"/>
              <a:t>taking</a:t>
            </a:r>
            <a:r>
              <a:rPr lang="es-ES" sz="2600" dirty="0"/>
              <a:t> </a:t>
            </a:r>
            <a:r>
              <a:rPr lang="es-ES" sz="2600" dirty="0" err="1"/>
              <a:t>care</a:t>
            </a:r>
            <a:r>
              <a:rPr lang="es-ES" sz="2600" dirty="0"/>
              <a:t> of </a:t>
            </a:r>
            <a:r>
              <a:rPr lang="es-ES" sz="2600" dirty="0" err="1"/>
              <a:t>administration</a:t>
            </a:r>
            <a:r>
              <a:rPr lang="es-ES" sz="2600" dirty="0"/>
              <a:t> of </a:t>
            </a:r>
            <a:r>
              <a:rPr lang="es-ES" sz="2600" dirty="0" err="1"/>
              <a:t>banks</a:t>
            </a:r>
            <a:r>
              <a:rPr lang="es-ES" sz="2600" dirty="0"/>
              <a:t> and </a:t>
            </a:r>
            <a:r>
              <a:rPr lang="es-ES" sz="2600" dirty="0" err="1"/>
              <a:t>its</a:t>
            </a:r>
            <a:r>
              <a:rPr lang="es-ES" sz="2600" dirty="0"/>
              <a:t> </a:t>
            </a:r>
            <a:r>
              <a:rPr lang="es-ES" sz="2600" dirty="0" err="1" smtClean="0"/>
              <a:t>costumers</a:t>
            </a:r>
            <a:r>
              <a:rPr lang="es-ES" sz="2600" dirty="0" smtClean="0"/>
              <a:t>.</a:t>
            </a:r>
          </a:p>
          <a:p>
            <a:pPr algn="just"/>
            <a:r>
              <a:rPr lang="es-ES" sz="2600" dirty="0" smtClean="0"/>
              <a:t>No </a:t>
            </a:r>
            <a:r>
              <a:rPr lang="es-ES" sz="2600" dirty="0" err="1" smtClean="0"/>
              <a:t>faculty</a:t>
            </a:r>
            <a:r>
              <a:rPr lang="es-ES" sz="2600" dirty="0" smtClean="0"/>
              <a:t> </a:t>
            </a:r>
            <a:r>
              <a:rPr lang="es-ES" sz="2600" dirty="0"/>
              <a:t>to </a:t>
            </a:r>
            <a:r>
              <a:rPr lang="es-ES" sz="2600" dirty="0" err="1"/>
              <a:t>sell</a:t>
            </a:r>
            <a:r>
              <a:rPr lang="es-ES" sz="2600" dirty="0"/>
              <a:t> real estate </a:t>
            </a:r>
            <a:r>
              <a:rPr lang="es-ES" sz="2600" dirty="0" smtClean="0"/>
              <a:t>stock </a:t>
            </a:r>
            <a:r>
              <a:rPr lang="es-ES" sz="2600" dirty="0" err="1" smtClean="0"/>
              <a:t>units</a:t>
            </a:r>
            <a:r>
              <a:rPr lang="es-ES" sz="2600" dirty="0" smtClean="0"/>
              <a:t>.</a:t>
            </a:r>
            <a:endParaRPr lang="es-ES" sz="2600" dirty="0"/>
          </a:p>
          <a:p>
            <a:pPr algn="just"/>
            <a:r>
              <a:rPr lang="es-ES" sz="2600" dirty="0" smtClean="0"/>
              <a:t>SAREB aprox.  </a:t>
            </a:r>
            <a:r>
              <a:rPr lang="es-ES" sz="2600" dirty="0"/>
              <a:t>107.000 stock </a:t>
            </a:r>
            <a:r>
              <a:rPr lang="es-ES" sz="2600" dirty="0" err="1"/>
              <a:t>properties</a:t>
            </a:r>
            <a:r>
              <a:rPr lang="es-ES" sz="2600" dirty="0"/>
              <a:t> and </a:t>
            </a:r>
            <a:r>
              <a:rPr lang="es-ES" sz="2600" dirty="0" err="1"/>
              <a:t>financial</a:t>
            </a:r>
            <a:r>
              <a:rPr lang="es-ES" sz="2600" dirty="0"/>
              <a:t> </a:t>
            </a:r>
            <a:r>
              <a:rPr lang="es-ES" sz="2600" dirty="0" err="1" smtClean="0"/>
              <a:t>products</a:t>
            </a:r>
            <a:r>
              <a:rPr lang="es-ES" sz="2600" dirty="0" smtClean="0"/>
              <a:t>.</a:t>
            </a:r>
            <a:endParaRPr lang="es-ES" sz="2600" dirty="0"/>
          </a:p>
          <a:p>
            <a:pPr algn="just"/>
            <a:r>
              <a:rPr lang="es-ES" sz="2600" dirty="0"/>
              <a:t>Stock </a:t>
            </a:r>
            <a:r>
              <a:rPr lang="es-ES" sz="2600" dirty="0" err="1"/>
              <a:t>properties</a:t>
            </a:r>
            <a:r>
              <a:rPr lang="es-ES" sz="2600" dirty="0"/>
              <a:t> </a:t>
            </a:r>
            <a:r>
              <a:rPr lang="es-ES" sz="2600" dirty="0" err="1"/>
              <a:t>ready</a:t>
            </a:r>
            <a:r>
              <a:rPr lang="es-ES" sz="2600" dirty="0"/>
              <a:t> </a:t>
            </a:r>
            <a:r>
              <a:rPr lang="es-ES" sz="2600" dirty="0" err="1"/>
              <a:t>for</a:t>
            </a:r>
            <a:r>
              <a:rPr lang="es-ES" sz="2600" dirty="0"/>
              <a:t> </a:t>
            </a:r>
            <a:r>
              <a:rPr lang="es-ES" sz="2600" dirty="0" err="1" smtClean="0"/>
              <a:t>investors</a:t>
            </a:r>
            <a:r>
              <a:rPr lang="es-ES" sz="2600" dirty="0"/>
              <a:t>.</a:t>
            </a:r>
          </a:p>
          <a:p>
            <a:pPr algn="just"/>
            <a:r>
              <a:rPr lang="es-ES" sz="2600" dirty="0" err="1"/>
              <a:t>Previsions</a:t>
            </a:r>
            <a:r>
              <a:rPr lang="es-ES" sz="2600" dirty="0"/>
              <a:t> </a:t>
            </a:r>
            <a:r>
              <a:rPr lang="es-ES" sz="2600" dirty="0" err="1"/>
              <a:t>for</a:t>
            </a:r>
            <a:r>
              <a:rPr lang="es-ES" sz="2600" dirty="0"/>
              <a:t> 2014: </a:t>
            </a:r>
            <a:r>
              <a:rPr lang="es-ES" sz="2600" dirty="0" err="1"/>
              <a:t>selling</a:t>
            </a:r>
            <a:r>
              <a:rPr lang="es-ES" sz="2600" dirty="0"/>
              <a:t> 30 </a:t>
            </a:r>
            <a:r>
              <a:rPr lang="es-ES" sz="2600" dirty="0" err="1"/>
              <a:t>properties</a:t>
            </a:r>
            <a:r>
              <a:rPr lang="es-ES" sz="2600" dirty="0"/>
              <a:t> a </a:t>
            </a:r>
            <a:r>
              <a:rPr lang="es-ES" sz="2600" dirty="0" err="1"/>
              <a:t>day</a:t>
            </a:r>
            <a:r>
              <a:rPr lang="es-ES" sz="2600" dirty="0"/>
              <a:t>, </a:t>
            </a:r>
            <a:r>
              <a:rPr lang="es-ES" sz="2600" dirty="0" err="1" smtClean="0"/>
              <a:t>increasement</a:t>
            </a:r>
            <a:r>
              <a:rPr lang="es-ES" sz="2600" dirty="0" smtClean="0"/>
              <a:t> of 15 </a:t>
            </a:r>
            <a:r>
              <a:rPr lang="es-ES" sz="2600" dirty="0"/>
              <a:t>% (</a:t>
            </a:r>
            <a:r>
              <a:rPr lang="es-ES" sz="2600" dirty="0" err="1"/>
              <a:t>compared</a:t>
            </a:r>
            <a:r>
              <a:rPr lang="es-ES" sz="2600" dirty="0"/>
              <a:t> to 2013</a:t>
            </a:r>
            <a:r>
              <a:rPr lang="es-ES" sz="2600" dirty="0" smtClean="0"/>
              <a:t>).</a:t>
            </a:r>
            <a:endParaRPr lang="es-ES" sz="2600" dirty="0"/>
          </a:p>
          <a:p>
            <a:pPr marL="0" indent="0">
              <a:buNone/>
            </a:pPr>
            <a:r>
              <a:rPr lang="es-ES" sz="1600" dirty="0" err="1" smtClean="0"/>
              <a:t>Source</a:t>
            </a:r>
            <a:r>
              <a:rPr lang="es-ES" sz="1600" dirty="0"/>
              <a:t>: El economista, 2014. SAREB web </a:t>
            </a:r>
            <a:r>
              <a:rPr lang="es-ES" sz="1600" dirty="0" err="1"/>
              <a:t>site</a:t>
            </a:r>
            <a:r>
              <a:rPr lang="es-ES" sz="1600" dirty="0"/>
              <a:t>, </a:t>
            </a:r>
            <a:r>
              <a:rPr lang="es-ES" sz="1600" dirty="0" smtClean="0"/>
              <a:t>2014</a:t>
            </a:r>
            <a:endParaRPr lang="es-ES" sz="2400" b="1" i="1" dirty="0"/>
          </a:p>
          <a:p>
            <a:pPr marL="0" indent="0">
              <a:lnSpc>
                <a:spcPct val="100000"/>
              </a:lnSpc>
              <a:buNone/>
            </a:pPr>
            <a:endParaRPr lang="es-ES" sz="22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s-ES" sz="2200" i="1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WELT ABOGADOS             http://www.weltabogados.com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1736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1688</Words>
  <Application>Microsoft Office PowerPoint</Application>
  <PresentationFormat>Panorámica</PresentationFormat>
  <Paragraphs>320</Paragraphs>
  <Slides>59</Slides>
  <Notes>35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8" baseType="lpstr">
      <vt:lpstr>SimSun</vt:lpstr>
      <vt:lpstr>Arial</vt:lpstr>
      <vt:lpstr>Calibri</vt:lpstr>
      <vt:lpstr>Calibri Light</vt:lpstr>
      <vt:lpstr>Cooper Black</vt:lpstr>
      <vt:lpstr>Segoe UI</vt:lpstr>
      <vt:lpstr>Times New Roman</vt:lpstr>
      <vt:lpstr>Tema de Office</vt:lpstr>
      <vt:lpstr>Document</vt:lpstr>
      <vt:lpstr>Presentación de PowerPoint</vt:lpstr>
      <vt:lpstr>UPDATES IN SPANISH PROPERTY MARKET     Presented by: Mauricio Martínez León Director of Welt Abogados Stockholm, May 2014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S.A.R.E.B    Sociedad de Activos Procedentes de la Reestructuración Bancaria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Residential sales Marbella area increased in 2012 a significant 21.11% over 2011 sales.</vt:lpstr>
      <vt:lpstr>Presentación de PowerPoint</vt:lpstr>
      <vt:lpstr>Presentación de PowerPoint</vt:lpstr>
      <vt:lpstr>SCANDINAVIAN BANKS IN THE COSTA DEL SOL</vt:lpstr>
      <vt:lpstr>Presentación de PowerPoint</vt:lpstr>
      <vt:lpstr>Presentación de PowerPoint</vt:lpstr>
      <vt:lpstr>Presentación de PowerPoint</vt:lpstr>
      <vt:lpstr>GOLF COURSES IN THE AREA</vt:lpstr>
      <vt:lpstr>Presentación de PowerPoint</vt:lpstr>
      <vt:lpstr>Presentación de PowerPoint</vt:lpstr>
      <vt:lpstr>Presentación de PowerPoint</vt:lpstr>
      <vt:lpstr> Nueva Andalucía, a short walk from  Puerto Banus  240.000€ </vt:lpstr>
      <vt:lpstr>Los Naranjos de Marbella. 260.000€</vt:lpstr>
      <vt:lpstr>Albatross Hills, top of the Golf Valley</vt:lpstr>
      <vt:lpstr>Apartment Duplex in Benahavis</vt:lpstr>
      <vt:lpstr>Benahavis.  "La Heredia", foothills of Ronda mountains</vt:lpstr>
      <vt:lpstr>Aloha Townhouse €235.000</vt:lpstr>
      <vt:lpstr>ANTEQUERA Puerto del Barco</vt:lpstr>
      <vt:lpstr>Presentación de PowerPoint</vt:lpstr>
      <vt:lpstr>Presentación de PowerPoint</vt:lpstr>
      <vt:lpstr>Hacienda las Chapas Marbella</vt:lpstr>
      <vt:lpstr>Los Randos, Málaga</vt:lpstr>
      <vt:lpstr>Estepona</vt:lpstr>
      <vt:lpstr>Estepona Golf</vt:lpstr>
      <vt:lpstr>Los Lagos, Marbella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Natalia Martínez León</dc:creator>
  <cp:lastModifiedBy>Natalia Martínez León</cp:lastModifiedBy>
  <cp:revision>441</cp:revision>
  <cp:lastPrinted>2014-04-25T11:13:14Z</cp:lastPrinted>
  <dcterms:created xsi:type="dcterms:W3CDTF">2014-03-15T12:15:29Z</dcterms:created>
  <dcterms:modified xsi:type="dcterms:W3CDTF">2014-04-28T21:40:43Z</dcterms:modified>
</cp:coreProperties>
</file>